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1" r:id="rId1"/>
    <p:sldMasterId id="2147483733" r:id="rId2"/>
  </p:sldMasterIdLst>
  <p:notesMasterIdLst>
    <p:notesMasterId r:id="rId13"/>
  </p:notesMasterIdLst>
  <p:sldIdLst>
    <p:sldId id="303" r:id="rId3"/>
    <p:sldId id="331" r:id="rId4"/>
    <p:sldId id="329" r:id="rId5"/>
    <p:sldId id="323" r:id="rId6"/>
    <p:sldId id="315" r:id="rId7"/>
    <p:sldId id="324" r:id="rId8"/>
    <p:sldId id="328" r:id="rId9"/>
    <p:sldId id="332" r:id="rId10"/>
    <p:sldId id="309" r:id="rId11"/>
    <p:sldId id="310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076A4"/>
    <a:srgbClr val="CCFFCC"/>
    <a:srgbClr val="F9FCFD"/>
    <a:srgbClr val="EDF6F9"/>
    <a:srgbClr val="E5FFE5"/>
    <a:srgbClr val="CCFFFF"/>
    <a:srgbClr val="2E83C3"/>
    <a:srgbClr val="1B98CC"/>
    <a:srgbClr val="21A7DC"/>
    <a:srgbClr val="5FCBE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6327" autoAdjust="0"/>
  </p:normalViewPr>
  <p:slideViewPr>
    <p:cSldViewPr snapToGrid="0">
      <p:cViewPr>
        <p:scale>
          <a:sx n="110" d="100"/>
          <a:sy n="110" d="100"/>
        </p:scale>
        <p:origin x="-540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369113-9576-47DE-9F73-A93785D6516E}" type="doc">
      <dgm:prSet loTypeId="urn:microsoft.com/office/officeart/2008/layout/VerticalCurvedList" loCatId="list" qsTypeId="urn:microsoft.com/office/officeart/2005/8/quickstyle/simple3" qsCatId="simple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17949190-54E9-47FC-8AEC-980C6993656F}">
      <dgm:prSet phldrT="[Текст]"/>
      <dgm:spPr/>
      <dgm:t>
        <a:bodyPr/>
        <a:lstStyle/>
        <a:p>
          <a:r>
            <a:rPr lang="ru-RU" dirty="0"/>
            <a:t> 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Всего ОО, реализующих программы по уровням:</a:t>
          </a:r>
        </a:p>
      </dgm:t>
    </dgm:pt>
    <dgm:pt modelId="{C6961EFE-C216-4C17-A439-AD7BF751EFBF}" type="sibTrans" cxnId="{819744F3-7B13-49F0-8D52-51AD6F3458C2}">
      <dgm:prSet/>
      <dgm:spPr/>
      <dgm:t>
        <a:bodyPr/>
        <a:lstStyle/>
        <a:p>
          <a:endParaRPr lang="ru-RU"/>
        </a:p>
      </dgm:t>
    </dgm:pt>
    <dgm:pt modelId="{D155879A-E3F3-4F78-98AF-74E4588ABE96}" type="parTrans" cxnId="{819744F3-7B13-49F0-8D52-51AD6F3458C2}">
      <dgm:prSet/>
      <dgm:spPr/>
      <dgm:t>
        <a:bodyPr/>
        <a:lstStyle/>
        <a:p>
          <a:endParaRPr lang="ru-RU"/>
        </a:p>
      </dgm:t>
    </dgm:pt>
    <dgm:pt modelId="{6EC3E8BC-A230-4FD4-8EF9-C6C1A34E2E0B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Среднего общего образования –109 ОО</a:t>
          </a:r>
        </a:p>
      </dgm:t>
    </dgm:pt>
    <dgm:pt modelId="{CC37F45F-D4D2-4FC7-880C-6D074732CCDD}" type="parTrans" cxnId="{813E1C22-762E-41DA-AD3D-D83171EB9751}">
      <dgm:prSet/>
      <dgm:spPr/>
      <dgm:t>
        <a:bodyPr/>
        <a:lstStyle/>
        <a:p>
          <a:endParaRPr lang="ru-RU"/>
        </a:p>
      </dgm:t>
    </dgm:pt>
    <dgm:pt modelId="{28FC7E6B-A5C7-48F0-979F-C4F1DFF8FA10}" type="sibTrans" cxnId="{813E1C22-762E-41DA-AD3D-D83171EB9751}">
      <dgm:prSet/>
      <dgm:spPr/>
      <dgm:t>
        <a:bodyPr/>
        <a:lstStyle/>
        <a:p>
          <a:endParaRPr lang="ru-RU"/>
        </a:p>
      </dgm:t>
    </dgm:pt>
    <dgm:pt modelId="{854E10BB-1353-43F3-917D-CA43D032C2C9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Основного общего образования –119 ОО</a:t>
          </a:r>
        </a:p>
      </dgm:t>
    </dgm:pt>
    <dgm:pt modelId="{4B8C5399-C918-4A7B-949C-F1E5365DDD48}" type="parTrans" cxnId="{F713D66B-3E96-4A10-89CE-8397BEBA0692}">
      <dgm:prSet/>
      <dgm:spPr/>
      <dgm:t>
        <a:bodyPr/>
        <a:lstStyle/>
        <a:p>
          <a:endParaRPr lang="ru-RU"/>
        </a:p>
      </dgm:t>
    </dgm:pt>
    <dgm:pt modelId="{CCBD4584-2ADD-452C-A1F1-20CC9A9F4BCF}" type="sibTrans" cxnId="{F713D66B-3E96-4A10-89CE-8397BEBA0692}">
      <dgm:prSet/>
      <dgm:spPr/>
      <dgm:t>
        <a:bodyPr/>
        <a:lstStyle/>
        <a:p>
          <a:endParaRPr lang="ru-RU"/>
        </a:p>
      </dgm:t>
    </dgm:pt>
    <dgm:pt modelId="{3510D34F-139E-4EA2-BBE2-F9369B2EAEA0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Начального общего образования – 122 ОО </a:t>
          </a:r>
        </a:p>
      </dgm:t>
    </dgm:pt>
    <dgm:pt modelId="{DBF2731C-D983-44B1-8C63-47ECB220C77C}" type="parTrans" cxnId="{0C8CD71B-E340-4012-AA05-8E2B0C0E545E}">
      <dgm:prSet/>
      <dgm:spPr/>
      <dgm:t>
        <a:bodyPr/>
        <a:lstStyle/>
        <a:p>
          <a:endParaRPr lang="ru-RU"/>
        </a:p>
      </dgm:t>
    </dgm:pt>
    <dgm:pt modelId="{AB9B0842-F335-4B2C-9D5A-0BD61EFF5259}" type="sibTrans" cxnId="{0C8CD71B-E340-4012-AA05-8E2B0C0E545E}">
      <dgm:prSet/>
      <dgm:spPr/>
      <dgm:t>
        <a:bodyPr/>
        <a:lstStyle/>
        <a:p>
          <a:endParaRPr lang="ru-RU"/>
        </a:p>
      </dgm:t>
    </dgm:pt>
    <dgm:pt modelId="{66D7FC8A-0269-4FC5-9AB6-46B36C6E05C4}" type="pres">
      <dgm:prSet presAssocID="{B2369113-9576-47DE-9F73-A93785D6516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DDB82B0-D272-4C83-A261-ADFF9FC3766A}" type="pres">
      <dgm:prSet presAssocID="{B2369113-9576-47DE-9F73-A93785D6516E}" presName="Name1" presStyleCnt="0"/>
      <dgm:spPr/>
    </dgm:pt>
    <dgm:pt modelId="{47B87C31-AC71-47EB-8EC3-3898CB1E3E5B}" type="pres">
      <dgm:prSet presAssocID="{B2369113-9576-47DE-9F73-A93785D6516E}" presName="cycle" presStyleCnt="0"/>
      <dgm:spPr/>
    </dgm:pt>
    <dgm:pt modelId="{B313FD13-BA72-4AE4-9696-F3BFAB0411F5}" type="pres">
      <dgm:prSet presAssocID="{B2369113-9576-47DE-9F73-A93785D6516E}" presName="srcNode" presStyleLbl="node1" presStyleIdx="0" presStyleCnt="4"/>
      <dgm:spPr/>
    </dgm:pt>
    <dgm:pt modelId="{7E76E223-8635-4F84-86D2-9C3036C6B03D}" type="pres">
      <dgm:prSet presAssocID="{B2369113-9576-47DE-9F73-A93785D6516E}" presName="conn" presStyleLbl="parChTrans1D2" presStyleIdx="0" presStyleCnt="1"/>
      <dgm:spPr/>
      <dgm:t>
        <a:bodyPr/>
        <a:lstStyle/>
        <a:p>
          <a:endParaRPr lang="ru-RU"/>
        </a:p>
      </dgm:t>
    </dgm:pt>
    <dgm:pt modelId="{47A82254-E155-439A-8D81-CC7C0046F94E}" type="pres">
      <dgm:prSet presAssocID="{B2369113-9576-47DE-9F73-A93785D6516E}" presName="extraNode" presStyleLbl="node1" presStyleIdx="0" presStyleCnt="4"/>
      <dgm:spPr/>
    </dgm:pt>
    <dgm:pt modelId="{8BA9E090-89D9-458B-9E70-D147FC0B383B}" type="pres">
      <dgm:prSet presAssocID="{B2369113-9576-47DE-9F73-A93785D6516E}" presName="dstNode" presStyleLbl="node1" presStyleIdx="0" presStyleCnt="4"/>
      <dgm:spPr/>
    </dgm:pt>
    <dgm:pt modelId="{440FD527-0FA0-4E87-968C-11E0486B3507}" type="pres">
      <dgm:prSet presAssocID="{17949190-54E9-47FC-8AEC-980C6993656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AD460-FCF8-4771-B936-76BC6C35F645}" type="pres">
      <dgm:prSet presAssocID="{17949190-54E9-47FC-8AEC-980C6993656F}" presName="accent_1" presStyleCnt="0"/>
      <dgm:spPr/>
    </dgm:pt>
    <dgm:pt modelId="{B3BEF0CE-ECD2-4048-A825-BF96AF7580FF}" type="pres">
      <dgm:prSet presAssocID="{17949190-54E9-47FC-8AEC-980C6993656F}" presName="accentRepeatNode" presStyleLbl="solidFgAcc1" presStyleIdx="0" presStyleCnt="4" custScaleX="85804" custScaleY="84174"/>
      <dgm:spPr>
        <a:ln>
          <a:solidFill>
            <a:srgbClr val="3076A4"/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</dgm:spPr>
    </dgm:pt>
    <dgm:pt modelId="{376BACF1-D36A-42C0-B735-3ACC252E769C}" type="pres">
      <dgm:prSet presAssocID="{3510D34F-139E-4EA2-BBE2-F9369B2EAEA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FA94A-5F3F-43E1-85CF-087F78744931}" type="pres">
      <dgm:prSet presAssocID="{3510D34F-139E-4EA2-BBE2-F9369B2EAEA0}" presName="accent_2" presStyleCnt="0"/>
      <dgm:spPr/>
    </dgm:pt>
    <dgm:pt modelId="{C673CD36-BEEF-41EA-AB84-4507CF46D83F}" type="pres">
      <dgm:prSet presAssocID="{3510D34F-139E-4EA2-BBE2-F9369B2EAEA0}" presName="accentRepeatNode" presStyleLbl="solidFgAcc1" presStyleIdx="1" presStyleCnt="4" custScaleX="72551" custScaleY="72506"/>
      <dgm:spPr>
        <a:ln>
          <a:solidFill>
            <a:srgbClr val="3076A4"/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</dgm:spPr>
    </dgm:pt>
    <dgm:pt modelId="{548E00BB-7B4D-42F2-A21F-FBB678CA85E2}" type="pres">
      <dgm:prSet presAssocID="{854E10BB-1353-43F3-917D-CA43D032C2C9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D8CFEF-8706-4498-9F92-C49AFABCD0FE}" type="pres">
      <dgm:prSet presAssocID="{854E10BB-1353-43F3-917D-CA43D032C2C9}" presName="accent_3" presStyleCnt="0"/>
      <dgm:spPr/>
    </dgm:pt>
    <dgm:pt modelId="{B2CC261C-5290-44ED-BF58-5D680B5C2306}" type="pres">
      <dgm:prSet presAssocID="{854E10BB-1353-43F3-917D-CA43D032C2C9}" presName="accentRepeatNode" presStyleLbl="solidFgAcc1" presStyleIdx="2" presStyleCnt="4" custScaleX="72430" custScaleY="68537"/>
      <dgm:spPr>
        <a:ln>
          <a:solidFill>
            <a:srgbClr val="3076A4"/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</dgm:spPr>
    </dgm:pt>
    <dgm:pt modelId="{CDC92752-FDB0-47A1-B86F-1E41076AD37D}" type="pres">
      <dgm:prSet presAssocID="{6EC3E8BC-A230-4FD4-8EF9-C6C1A34E2E0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06113-3D56-414E-85B8-BA5EF636BFE9}" type="pres">
      <dgm:prSet presAssocID="{6EC3E8BC-A230-4FD4-8EF9-C6C1A34E2E0B}" presName="accent_4" presStyleCnt="0"/>
      <dgm:spPr/>
    </dgm:pt>
    <dgm:pt modelId="{823DF724-E4DB-4D6C-B58D-F0426411D600}" type="pres">
      <dgm:prSet presAssocID="{6EC3E8BC-A230-4FD4-8EF9-C6C1A34E2E0B}" presName="accentRepeatNode" presStyleLbl="solidFgAcc1" presStyleIdx="3" presStyleCnt="4" custScaleX="53133" custScaleY="52779"/>
      <dgm:spPr>
        <a:ln>
          <a:solidFill>
            <a:srgbClr val="3076A4"/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</dgm:spPr>
    </dgm:pt>
  </dgm:ptLst>
  <dgm:cxnLst>
    <dgm:cxn modelId="{819744F3-7B13-49F0-8D52-51AD6F3458C2}" srcId="{B2369113-9576-47DE-9F73-A93785D6516E}" destId="{17949190-54E9-47FC-8AEC-980C6993656F}" srcOrd="0" destOrd="0" parTransId="{D155879A-E3F3-4F78-98AF-74E4588ABE96}" sibTransId="{C6961EFE-C216-4C17-A439-AD7BF751EFBF}"/>
    <dgm:cxn modelId="{04F46175-3381-439B-B1A0-163434CEC2B0}" type="presOf" srcId="{6EC3E8BC-A230-4FD4-8EF9-C6C1A34E2E0B}" destId="{CDC92752-FDB0-47A1-B86F-1E41076AD37D}" srcOrd="0" destOrd="0" presId="urn:microsoft.com/office/officeart/2008/layout/VerticalCurvedList"/>
    <dgm:cxn modelId="{B366A8BD-600D-4934-AB3D-D7176FBEC939}" type="presOf" srcId="{854E10BB-1353-43F3-917D-CA43D032C2C9}" destId="{548E00BB-7B4D-42F2-A21F-FBB678CA85E2}" srcOrd="0" destOrd="0" presId="urn:microsoft.com/office/officeart/2008/layout/VerticalCurvedList"/>
    <dgm:cxn modelId="{813E1C22-762E-41DA-AD3D-D83171EB9751}" srcId="{B2369113-9576-47DE-9F73-A93785D6516E}" destId="{6EC3E8BC-A230-4FD4-8EF9-C6C1A34E2E0B}" srcOrd="3" destOrd="0" parTransId="{CC37F45F-D4D2-4FC7-880C-6D074732CCDD}" sibTransId="{28FC7E6B-A5C7-48F0-979F-C4F1DFF8FA10}"/>
    <dgm:cxn modelId="{0C8CD71B-E340-4012-AA05-8E2B0C0E545E}" srcId="{B2369113-9576-47DE-9F73-A93785D6516E}" destId="{3510D34F-139E-4EA2-BBE2-F9369B2EAEA0}" srcOrd="1" destOrd="0" parTransId="{DBF2731C-D983-44B1-8C63-47ECB220C77C}" sibTransId="{AB9B0842-F335-4B2C-9D5A-0BD61EFF5259}"/>
    <dgm:cxn modelId="{C3DF80CE-19DC-4266-AE6B-A059AC4837AE}" type="presOf" srcId="{17949190-54E9-47FC-8AEC-980C6993656F}" destId="{440FD527-0FA0-4E87-968C-11E0486B3507}" srcOrd="0" destOrd="0" presId="urn:microsoft.com/office/officeart/2008/layout/VerticalCurvedList"/>
    <dgm:cxn modelId="{C469D146-512C-4A4D-AB71-0407B7BC0D6D}" type="presOf" srcId="{B2369113-9576-47DE-9F73-A93785D6516E}" destId="{66D7FC8A-0269-4FC5-9AB6-46B36C6E05C4}" srcOrd="0" destOrd="0" presId="urn:microsoft.com/office/officeart/2008/layout/VerticalCurvedList"/>
    <dgm:cxn modelId="{24E3F763-7F60-48F2-8497-70C0BE447005}" type="presOf" srcId="{3510D34F-139E-4EA2-BBE2-F9369B2EAEA0}" destId="{376BACF1-D36A-42C0-B735-3ACC252E769C}" srcOrd="0" destOrd="0" presId="urn:microsoft.com/office/officeart/2008/layout/VerticalCurvedList"/>
    <dgm:cxn modelId="{F713D66B-3E96-4A10-89CE-8397BEBA0692}" srcId="{B2369113-9576-47DE-9F73-A93785D6516E}" destId="{854E10BB-1353-43F3-917D-CA43D032C2C9}" srcOrd="2" destOrd="0" parTransId="{4B8C5399-C918-4A7B-949C-F1E5365DDD48}" sibTransId="{CCBD4584-2ADD-452C-A1F1-20CC9A9F4BCF}"/>
    <dgm:cxn modelId="{84B83AFD-350C-4CE4-A04F-14D6353DDE79}" type="presOf" srcId="{C6961EFE-C216-4C17-A439-AD7BF751EFBF}" destId="{7E76E223-8635-4F84-86D2-9C3036C6B03D}" srcOrd="0" destOrd="0" presId="urn:microsoft.com/office/officeart/2008/layout/VerticalCurvedList"/>
    <dgm:cxn modelId="{F5F10C99-D98C-40F7-B963-EF8B70B2AE5F}" type="presParOf" srcId="{66D7FC8A-0269-4FC5-9AB6-46B36C6E05C4}" destId="{CDDB82B0-D272-4C83-A261-ADFF9FC3766A}" srcOrd="0" destOrd="0" presId="urn:microsoft.com/office/officeart/2008/layout/VerticalCurvedList"/>
    <dgm:cxn modelId="{079D3A92-0CB4-4590-9099-C2F434027C1C}" type="presParOf" srcId="{CDDB82B0-D272-4C83-A261-ADFF9FC3766A}" destId="{47B87C31-AC71-47EB-8EC3-3898CB1E3E5B}" srcOrd="0" destOrd="0" presId="urn:microsoft.com/office/officeart/2008/layout/VerticalCurvedList"/>
    <dgm:cxn modelId="{0F13800D-5C6B-40F0-8D1F-D0D825739DDC}" type="presParOf" srcId="{47B87C31-AC71-47EB-8EC3-3898CB1E3E5B}" destId="{B313FD13-BA72-4AE4-9696-F3BFAB0411F5}" srcOrd="0" destOrd="0" presId="urn:microsoft.com/office/officeart/2008/layout/VerticalCurvedList"/>
    <dgm:cxn modelId="{A04A0E8E-8AF4-4221-A123-169246D6B3A8}" type="presParOf" srcId="{47B87C31-AC71-47EB-8EC3-3898CB1E3E5B}" destId="{7E76E223-8635-4F84-86D2-9C3036C6B03D}" srcOrd="1" destOrd="0" presId="urn:microsoft.com/office/officeart/2008/layout/VerticalCurvedList"/>
    <dgm:cxn modelId="{B997752E-7123-434C-A3EC-22F1F4260FE6}" type="presParOf" srcId="{47B87C31-AC71-47EB-8EC3-3898CB1E3E5B}" destId="{47A82254-E155-439A-8D81-CC7C0046F94E}" srcOrd="2" destOrd="0" presId="urn:microsoft.com/office/officeart/2008/layout/VerticalCurvedList"/>
    <dgm:cxn modelId="{262C3068-CF2A-4025-A1EA-FEB3942C4846}" type="presParOf" srcId="{47B87C31-AC71-47EB-8EC3-3898CB1E3E5B}" destId="{8BA9E090-89D9-458B-9E70-D147FC0B383B}" srcOrd="3" destOrd="0" presId="urn:microsoft.com/office/officeart/2008/layout/VerticalCurvedList"/>
    <dgm:cxn modelId="{0B7C6E1D-B088-470C-82B5-4478E26C81E4}" type="presParOf" srcId="{CDDB82B0-D272-4C83-A261-ADFF9FC3766A}" destId="{440FD527-0FA0-4E87-968C-11E0486B3507}" srcOrd="1" destOrd="0" presId="urn:microsoft.com/office/officeart/2008/layout/VerticalCurvedList"/>
    <dgm:cxn modelId="{87EB5355-2DEC-4A92-AC62-B6F60AF6A24F}" type="presParOf" srcId="{CDDB82B0-D272-4C83-A261-ADFF9FC3766A}" destId="{F48AD460-FCF8-4771-B936-76BC6C35F645}" srcOrd="2" destOrd="0" presId="urn:microsoft.com/office/officeart/2008/layout/VerticalCurvedList"/>
    <dgm:cxn modelId="{72C1CA7B-720E-4B9C-93AF-649D7EB05FCF}" type="presParOf" srcId="{F48AD460-FCF8-4771-B936-76BC6C35F645}" destId="{B3BEF0CE-ECD2-4048-A825-BF96AF7580FF}" srcOrd="0" destOrd="0" presId="urn:microsoft.com/office/officeart/2008/layout/VerticalCurvedList"/>
    <dgm:cxn modelId="{30082BE8-0052-402F-87F7-079AAEAE717C}" type="presParOf" srcId="{CDDB82B0-D272-4C83-A261-ADFF9FC3766A}" destId="{376BACF1-D36A-42C0-B735-3ACC252E769C}" srcOrd="3" destOrd="0" presId="urn:microsoft.com/office/officeart/2008/layout/VerticalCurvedList"/>
    <dgm:cxn modelId="{0266F2AB-26E7-4EC5-831A-F9ECE5898D3E}" type="presParOf" srcId="{CDDB82B0-D272-4C83-A261-ADFF9FC3766A}" destId="{A6DFA94A-5F3F-43E1-85CF-087F78744931}" srcOrd="4" destOrd="0" presId="urn:microsoft.com/office/officeart/2008/layout/VerticalCurvedList"/>
    <dgm:cxn modelId="{461B2D00-8592-4443-AB2A-32F42FDAA731}" type="presParOf" srcId="{A6DFA94A-5F3F-43E1-85CF-087F78744931}" destId="{C673CD36-BEEF-41EA-AB84-4507CF46D83F}" srcOrd="0" destOrd="0" presId="urn:microsoft.com/office/officeart/2008/layout/VerticalCurvedList"/>
    <dgm:cxn modelId="{A95FCAD0-928E-4555-B68A-3455605878F6}" type="presParOf" srcId="{CDDB82B0-D272-4C83-A261-ADFF9FC3766A}" destId="{548E00BB-7B4D-42F2-A21F-FBB678CA85E2}" srcOrd="5" destOrd="0" presId="urn:microsoft.com/office/officeart/2008/layout/VerticalCurvedList"/>
    <dgm:cxn modelId="{F7C79507-BF95-47A6-90C5-00753B869D52}" type="presParOf" srcId="{CDDB82B0-D272-4C83-A261-ADFF9FC3766A}" destId="{74D8CFEF-8706-4498-9F92-C49AFABCD0FE}" srcOrd="6" destOrd="0" presId="urn:microsoft.com/office/officeart/2008/layout/VerticalCurvedList"/>
    <dgm:cxn modelId="{EB861A31-F477-454E-8A16-34810AFC7543}" type="presParOf" srcId="{74D8CFEF-8706-4498-9F92-C49AFABCD0FE}" destId="{B2CC261C-5290-44ED-BF58-5D680B5C2306}" srcOrd="0" destOrd="0" presId="urn:microsoft.com/office/officeart/2008/layout/VerticalCurvedList"/>
    <dgm:cxn modelId="{D071D65F-428D-4B0E-BF54-ECA2E55F3B60}" type="presParOf" srcId="{CDDB82B0-D272-4C83-A261-ADFF9FC3766A}" destId="{CDC92752-FDB0-47A1-B86F-1E41076AD37D}" srcOrd="7" destOrd="0" presId="urn:microsoft.com/office/officeart/2008/layout/VerticalCurvedList"/>
    <dgm:cxn modelId="{3E46797D-7868-4A57-B4F8-14620CAC6872}" type="presParOf" srcId="{CDDB82B0-D272-4C83-A261-ADFF9FC3766A}" destId="{92706113-3D56-414E-85B8-BA5EF636BFE9}" srcOrd="8" destOrd="0" presId="urn:microsoft.com/office/officeart/2008/layout/VerticalCurvedList"/>
    <dgm:cxn modelId="{7BC335D0-67C6-4B54-9932-59E529A4F44B}" type="presParOf" srcId="{92706113-3D56-414E-85B8-BA5EF636BFE9}" destId="{823DF724-E4DB-4D6C-B58D-F0426411D600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6085E65-B89A-4E32-8ED4-4F9323BF79C2}" type="doc">
      <dgm:prSet loTypeId="urn:microsoft.com/office/officeart/2005/8/layout/default#3" loCatId="list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4B5835C1-3135-4DC1-A2D8-832DB3E87A08}" type="pres">
      <dgm:prSet presAssocID="{E6085E65-B89A-4E32-8ED4-4F9323BF79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B256081-AA60-4DE9-8D2F-290ED18A0741}" type="presOf" srcId="{E6085E65-B89A-4E32-8ED4-4F9323BF79C2}" destId="{4B5835C1-3135-4DC1-A2D8-832DB3E87A08}" srcOrd="0" destOrd="0" presId="urn:microsoft.com/office/officeart/2005/8/layout/default#3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085E65-B89A-4E32-8ED4-4F9323BF79C2}" type="doc">
      <dgm:prSet loTypeId="urn:microsoft.com/office/officeart/2005/8/layout/default#1" loCatId="list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4584AADE-45EE-40CB-8EB7-4710385229FD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общеобразовательных организаций, реализующих  основные общеобразовательные программы начального общего образования - 122</a:t>
          </a:r>
        </a:p>
      </dgm:t>
    </dgm:pt>
    <dgm:pt modelId="{9E81BEA2-D973-4D27-9C2B-8C55C2D1047A}" type="parTrans" cxnId="{360C5099-2E7D-4AE0-A164-8C2EA75A1BD4}">
      <dgm:prSet/>
      <dgm:spPr/>
      <dgm:t>
        <a:bodyPr/>
        <a:lstStyle/>
        <a:p>
          <a:endParaRPr lang="ru-RU"/>
        </a:p>
      </dgm:t>
    </dgm:pt>
    <dgm:pt modelId="{7F0E2917-6460-4A05-9C7F-CF8954CEE140}" type="sibTrans" cxnId="{360C5099-2E7D-4AE0-A164-8C2EA75A1BD4}">
      <dgm:prSet/>
      <dgm:spPr/>
      <dgm:t>
        <a:bodyPr/>
        <a:lstStyle/>
        <a:p>
          <a:endParaRPr lang="ru-RU"/>
        </a:p>
      </dgm:t>
    </dgm:pt>
    <dgm:pt modelId="{4B5835C1-3135-4DC1-A2D8-832DB3E87A08}" type="pres">
      <dgm:prSet presAssocID="{E6085E65-B89A-4E32-8ED4-4F9323BF79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CA354E-9046-42A2-B7B8-49E61D124DB9}" type="pres">
      <dgm:prSet presAssocID="{4584AADE-45EE-40CB-8EB7-4710385229FD}" presName="node" presStyleLbl="node1" presStyleIdx="0" presStyleCnt="1" custScaleX="235945" custScaleY="87673" custLinFactX="84329" custLinFactNeighborX="100000" custLinFactNeighborY="484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824100-817C-43D1-B6B8-2849D5FC95E5}" type="presOf" srcId="{E6085E65-B89A-4E32-8ED4-4F9323BF79C2}" destId="{4B5835C1-3135-4DC1-A2D8-832DB3E87A08}" srcOrd="0" destOrd="0" presId="urn:microsoft.com/office/officeart/2005/8/layout/default#1"/>
    <dgm:cxn modelId="{360C5099-2E7D-4AE0-A164-8C2EA75A1BD4}" srcId="{E6085E65-B89A-4E32-8ED4-4F9323BF79C2}" destId="{4584AADE-45EE-40CB-8EB7-4710385229FD}" srcOrd="0" destOrd="0" parTransId="{9E81BEA2-D973-4D27-9C2B-8C55C2D1047A}" sibTransId="{7F0E2917-6460-4A05-9C7F-CF8954CEE140}"/>
    <dgm:cxn modelId="{ABD4C86D-4008-41CE-8A63-6CA43D1A1972}" type="presOf" srcId="{4584AADE-45EE-40CB-8EB7-4710385229FD}" destId="{6BCA354E-9046-42A2-B7B8-49E61D124DB9}" srcOrd="0" destOrd="0" presId="urn:microsoft.com/office/officeart/2005/8/layout/default#1"/>
    <dgm:cxn modelId="{85B74A7B-A77B-4048-9079-D51FFC6AF665}" type="presParOf" srcId="{4B5835C1-3135-4DC1-A2D8-832DB3E87A08}" destId="{6BCA354E-9046-42A2-B7B8-49E61D124DB9}" srcOrd="0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8FAD28-5518-41ED-9851-141298FE73C5}" type="doc">
      <dgm:prSet loTypeId="urn:microsoft.com/office/officeart/2005/8/layout/process1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CA76105-CC79-494D-983B-8F3AA755B9E7}">
      <dgm:prSet phldrT="[Текст]" custT="1"/>
      <dgm:spPr/>
      <dgm:t>
        <a:bodyPr anchor="ctr"/>
        <a:lstStyle/>
        <a:p>
          <a:pPr algn="just"/>
          <a:r>
            <a:rPr lang="ru-RU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 Провести индивидуальные консультации с вновь трудоустроенными педагогами и педагогами, с приближающимся сроком окончания действия квалификационной категории, по вопросам аттестации педагогических работников</a:t>
          </a:r>
        </a:p>
        <a:p>
          <a:pPr algn="just"/>
          <a:r>
            <a:rPr lang="ru-RU" sz="13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Усилить контроль за организацией аттестации педагогов в соответствии с планом-графиком прохождения аттестации педагогических и руководящих работников </a:t>
          </a:r>
        </a:p>
      </dgm:t>
    </dgm:pt>
    <dgm:pt modelId="{35C9516A-8BB1-4DA6-B73C-B46D579E0CA6}" type="parTrans" cxnId="{25449693-5FBC-44D5-BD76-7C9E16289EAE}">
      <dgm:prSet/>
      <dgm:spPr/>
      <dgm:t>
        <a:bodyPr/>
        <a:lstStyle/>
        <a:p>
          <a:endParaRPr lang="ru-RU"/>
        </a:p>
      </dgm:t>
    </dgm:pt>
    <dgm:pt modelId="{61FF725A-B131-47BD-9DDB-2E70F7676631}" type="sibTrans" cxnId="{25449693-5FBC-44D5-BD76-7C9E16289EAE}">
      <dgm:prSet/>
      <dgm:spPr/>
      <dgm:t>
        <a:bodyPr/>
        <a:lstStyle/>
        <a:p>
          <a:endParaRPr lang="ru-RU"/>
        </a:p>
      </dgm:t>
    </dgm:pt>
    <dgm:pt modelId="{8F4A9D01-A9DD-4D67-8406-44465E548057}">
      <dgm:prSet phldrT="[Текст]" custT="1"/>
      <dgm:spPr/>
      <dgm:t>
        <a:bodyPr anchor="ctr"/>
        <a:lstStyle/>
        <a:p>
          <a:pPr algn="ctr"/>
          <a:r>
            <a:rPr lang="ru-RU" sz="13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Результаты:</a:t>
          </a:r>
        </a:p>
        <a:p>
          <a:pPr algn="just"/>
          <a:r>
            <a:rPr lang="ru-RU" sz="13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аттестация педагогических работников на присвоение первой и высшей квалификационных категорий</a:t>
          </a:r>
        </a:p>
        <a:p>
          <a:pPr algn="just"/>
          <a:r>
            <a:rPr lang="ru-RU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планируют подать документы на присвоение первой и высшей квалификационных категорий</a:t>
          </a:r>
        </a:p>
      </dgm:t>
    </dgm:pt>
    <dgm:pt modelId="{C9ED04A3-4772-48B5-AF96-9F684EFF248E}" type="parTrans" cxnId="{5DDB89F2-A147-4EDE-9CE6-B8F7D7FCC716}">
      <dgm:prSet/>
      <dgm:spPr/>
      <dgm:t>
        <a:bodyPr/>
        <a:lstStyle/>
        <a:p>
          <a:endParaRPr lang="ru-RU"/>
        </a:p>
      </dgm:t>
    </dgm:pt>
    <dgm:pt modelId="{91499B65-AE39-44EC-ABB5-1FF0C58C01D7}" type="sibTrans" cxnId="{5DDB89F2-A147-4EDE-9CE6-B8F7D7FCC716}">
      <dgm:prSet/>
      <dgm:spPr/>
      <dgm:t>
        <a:bodyPr/>
        <a:lstStyle/>
        <a:p>
          <a:endParaRPr lang="ru-RU"/>
        </a:p>
      </dgm:t>
    </dgm:pt>
    <dgm:pt modelId="{E9947225-64A0-4288-9430-A748221C24ED}">
      <dgm:prSet phldrT="[Текст]" custT="1"/>
      <dgm:spPr/>
      <dgm:t>
        <a:bodyPr anchor="ctr"/>
        <a:lstStyle/>
        <a:p>
          <a:r>
            <a:rPr lang="ru-RU" sz="14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организации, в которых показатель АП 3 не достиг минимального значения</a:t>
          </a:r>
        </a:p>
      </dgm:t>
    </dgm:pt>
    <dgm:pt modelId="{B6FA003E-0653-4403-89BA-A76448E79342}" type="parTrans" cxnId="{9E053C1B-0EF7-4DEA-A441-D1D2A6F9D41E}">
      <dgm:prSet/>
      <dgm:spPr/>
      <dgm:t>
        <a:bodyPr/>
        <a:lstStyle/>
        <a:p>
          <a:endParaRPr lang="ru-RU"/>
        </a:p>
      </dgm:t>
    </dgm:pt>
    <dgm:pt modelId="{CB02FD3D-EDB3-45EB-BBD1-8647BED894B3}" type="sibTrans" cxnId="{9E053C1B-0EF7-4DEA-A441-D1D2A6F9D41E}">
      <dgm:prSet/>
      <dgm:spPr/>
      <dgm:t>
        <a:bodyPr/>
        <a:lstStyle/>
        <a:p>
          <a:endParaRPr lang="ru-RU"/>
        </a:p>
      </dgm:t>
    </dgm:pt>
    <dgm:pt modelId="{E620A87D-42CE-44AF-B9D9-37F30DE93DE4}" type="pres">
      <dgm:prSet presAssocID="{5C8FAD28-5518-41ED-9851-141298FE73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2C76F8-4164-4BAB-B654-9FA0DE81B3CA}" type="pres">
      <dgm:prSet presAssocID="{E9947225-64A0-4288-9430-A748221C24E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639D3-66B1-43C6-AB6F-E8DBCEE3C028}" type="pres">
      <dgm:prSet presAssocID="{CB02FD3D-EDB3-45EB-BBD1-8647BED894B3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DB31DC5-A400-4063-ADB2-154A14EB804E}" type="pres">
      <dgm:prSet presAssocID="{CB02FD3D-EDB3-45EB-BBD1-8647BED894B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81E3351-DCF3-4878-8763-CC85DCAD6456}" type="pres">
      <dgm:prSet presAssocID="{8CA76105-CC79-494D-983B-8F3AA755B9E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100C2-8F2E-45B0-B2C9-D62DD3C27C19}" type="pres">
      <dgm:prSet presAssocID="{61FF725A-B131-47BD-9DDB-2E70F767663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22917B6-ED37-49D4-8C47-D7A8ADE13C86}" type="pres">
      <dgm:prSet presAssocID="{61FF725A-B131-47BD-9DDB-2E70F767663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E70C99F-4B51-486F-BC50-4E20307540E5}" type="pres">
      <dgm:prSet presAssocID="{8F4A9D01-A9DD-4D67-8406-44465E54805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449693-5FBC-44D5-BD76-7C9E16289EAE}" srcId="{5C8FAD28-5518-41ED-9851-141298FE73C5}" destId="{8CA76105-CC79-494D-983B-8F3AA755B9E7}" srcOrd="1" destOrd="0" parTransId="{35C9516A-8BB1-4DA6-B73C-B46D579E0CA6}" sibTransId="{61FF725A-B131-47BD-9DDB-2E70F7676631}"/>
    <dgm:cxn modelId="{006A0A4C-949D-46DC-BC3A-D1EEEA3E1331}" type="presOf" srcId="{E9947225-64A0-4288-9430-A748221C24ED}" destId="{3E2C76F8-4164-4BAB-B654-9FA0DE81B3CA}" srcOrd="0" destOrd="0" presId="urn:microsoft.com/office/officeart/2005/8/layout/process1"/>
    <dgm:cxn modelId="{4D5BAAA3-0414-4443-8064-C4CDC299903E}" type="presOf" srcId="{8CA76105-CC79-494D-983B-8F3AA755B9E7}" destId="{B81E3351-DCF3-4878-8763-CC85DCAD6456}" srcOrd="0" destOrd="0" presId="urn:microsoft.com/office/officeart/2005/8/layout/process1"/>
    <dgm:cxn modelId="{5DDB89F2-A147-4EDE-9CE6-B8F7D7FCC716}" srcId="{5C8FAD28-5518-41ED-9851-141298FE73C5}" destId="{8F4A9D01-A9DD-4D67-8406-44465E548057}" srcOrd="2" destOrd="0" parTransId="{C9ED04A3-4772-48B5-AF96-9F684EFF248E}" sibTransId="{91499B65-AE39-44EC-ABB5-1FF0C58C01D7}"/>
    <dgm:cxn modelId="{17192EC3-636C-4343-ABB6-A2BDFB4B48EE}" type="presOf" srcId="{CB02FD3D-EDB3-45EB-BBD1-8647BED894B3}" destId="{C38639D3-66B1-43C6-AB6F-E8DBCEE3C028}" srcOrd="0" destOrd="0" presId="urn:microsoft.com/office/officeart/2005/8/layout/process1"/>
    <dgm:cxn modelId="{FE16D232-0AE0-43F2-A49C-B4A48D6AE49A}" type="presOf" srcId="{61FF725A-B131-47BD-9DDB-2E70F7676631}" destId="{122917B6-ED37-49D4-8C47-D7A8ADE13C86}" srcOrd="1" destOrd="0" presId="urn:microsoft.com/office/officeart/2005/8/layout/process1"/>
    <dgm:cxn modelId="{9E053C1B-0EF7-4DEA-A441-D1D2A6F9D41E}" srcId="{5C8FAD28-5518-41ED-9851-141298FE73C5}" destId="{E9947225-64A0-4288-9430-A748221C24ED}" srcOrd="0" destOrd="0" parTransId="{B6FA003E-0653-4403-89BA-A76448E79342}" sibTransId="{CB02FD3D-EDB3-45EB-BBD1-8647BED894B3}"/>
    <dgm:cxn modelId="{F6FEEB53-581F-438E-8772-440A58F6C995}" type="presOf" srcId="{CB02FD3D-EDB3-45EB-BBD1-8647BED894B3}" destId="{4DB31DC5-A400-4063-ADB2-154A14EB804E}" srcOrd="1" destOrd="0" presId="urn:microsoft.com/office/officeart/2005/8/layout/process1"/>
    <dgm:cxn modelId="{456E8A52-DB5C-48E7-A830-D7A227DEC0C8}" type="presOf" srcId="{8F4A9D01-A9DD-4D67-8406-44465E548057}" destId="{3E70C99F-4B51-486F-BC50-4E20307540E5}" srcOrd="0" destOrd="0" presId="urn:microsoft.com/office/officeart/2005/8/layout/process1"/>
    <dgm:cxn modelId="{5C2C1E28-ADCA-4247-9102-3D236EB59EC3}" type="presOf" srcId="{5C8FAD28-5518-41ED-9851-141298FE73C5}" destId="{E620A87D-42CE-44AF-B9D9-37F30DE93DE4}" srcOrd="0" destOrd="0" presId="urn:microsoft.com/office/officeart/2005/8/layout/process1"/>
    <dgm:cxn modelId="{835169E0-6F03-4B0B-90CD-38FD59DE7397}" type="presOf" srcId="{61FF725A-B131-47BD-9DDB-2E70F7676631}" destId="{856100C2-8F2E-45B0-B2C9-D62DD3C27C19}" srcOrd="0" destOrd="0" presId="urn:microsoft.com/office/officeart/2005/8/layout/process1"/>
    <dgm:cxn modelId="{5D64BC78-CBC1-4687-B866-6BBB47BF0810}" type="presParOf" srcId="{E620A87D-42CE-44AF-B9D9-37F30DE93DE4}" destId="{3E2C76F8-4164-4BAB-B654-9FA0DE81B3CA}" srcOrd="0" destOrd="0" presId="urn:microsoft.com/office/officeart/2005/8/layout/process1"/>
    <dgm:cxn modelId="{6D8E7CD9-A04E-4E35-99CA-1D56A1FBCB32}" type="presParOf" srcId="{E620A87D-42CE-44AF-B9D9-37F30DE93DE4}" destId="{C38639D3-66B1-43C6-AB6F-E8DBCEE3C028}" srcOrd="1" destOrd="0" presId="urn:microsoft.com/office/officeart/2005/8/layout/process1"/>
    <dgm:cxn modelId="{4BBCE7F7-872E-491F-8487-775D0BCB0CA3}" type="presParOf" srcId="{C38639D3-66B1-43C6-AB6F-E8DBCEE3C028}" destId="{4DB31DC5-A400-4063-ADB2-154A14EB804E}" srcOrd="0" destOrd="0" presId="urn:microsoft.com/office/officeart/2005/8/layout/process1"/>
    <dgm:cxn modelId="{1854FA3D-C678-40C9-98EF-3DFC05FA6C99}" type="presParOf" srcId="{E620A87D-42CE-44AF-B9D9-37F30DE93DE4}" destId="{B81E3351-DCF3-4878-8763-CC85DCAD6456}" srcOrd="2" destOrd="0" presId="urn:microsoft.com/office/officeart/2005/8/layout/process1"/>
    <dgm:cxn modelId="{D492CF25-97F8-4C14-A6A0-E9290AD05D40}" type="presParOf" srcId="{E620A87D-42CE-44AF-B9D9-37F30DE93DE4}" destId="{856100C2-8F2E-45B0-B2C9-D62DD3C27C19}" srcOrd="3" destOrd="0" presId="urn:microsoft.com/office/officeart/2005/8/layout/process1"/>
    <dgm:cxn modelId="{8BF24B50-3A9A-4965-8E80-BDA7800F1949}" type="presParOf" srcId="{856100C2-8F2E-45B0-B2C9-D62DD3C27C19}" destId="{122917B6-ED37-49D4-8C47-D7A8ADE13C86}" srcOrd="0" destOrd="0" presId="urn:microsoft.com/office/officeart/2005/8/layout/process1"/>
    <dgm:cxn modelId="{48ADEE09-90B1-4E56-A7B0-C3FDBA822600}" type="presParOf" srcId="{E620A87D-42CE-44AF-B9D9-37F30DE93DE4}" destId="{3E70C99F-4B51-486F-BC50-4E20307540E5}" srcOrd="4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8FAD28-5518-41ED-9851-141298FE73C5}" type="doc">
      <dgm:prSet loTypeId="urn:microsoft.com/office/officeart/2005/8/layout/process1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CA76105-CC79-494D-983B-8F3AA755B9E7}">
      <dgm:prSet phldrT="[Текст]" custT="1"/>
      <dgm:spPr/>
      <dgm:t>
        <a:bodyPr anchor="ctr"/>
        <a:lstStyle/>
        <a:p>
          <a:pPr algn="just"/>
          <a:r>
            <a:rPr lang="ru-RU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Усилить контроль за  своевременным  выполнением сроков повышения квалификации педагогических работников с учётом потребностей и выявленных профессиональных дефицитов</a:t>
          </a:r>
        </a:p>
      </dgm:t>
    </dgm:pt>
    <dgm:pt modelId="{35C9516A-8BB1-4DA6-B73C-B46D579E0CA6}" type="parTrans" cxnId="{25449693-5FBC-44D5-BD76-7C9E16289EAE}">
      <dgm:prSet/>
      <dgm:spPr/>
      <dgm:t>
        <a:bodyPr/>
        <a:lstStyle/>
        <a:p>
          <a:endParaRPr lang="ru-RU"/>
        </a:p>
      </dgm:t>
    </dgm:pt>
    <dgm:pt modelId="{61FF725A-B131-47BD-9DDB-2E70F7676631}" type="sibTrans" cxnId="{25449693-5FBC-44D5-BD76-7C9E16289EAE}">
      <dgm:prSet/>
      <dgm:spPr/>
      <dgm:t>
        <a:bodyPr/>
        <a:lstStyle/>
        <a:p>
          <a:endParaRPr lang="ru-RU"/>
        </a:p>
      </dgm:t>
    </dgm:pt>
    <dgm:pt modelId="{8F4A9D01-A9DD-4D67-8406-44465E548057}">
      <dgm:prSet phldrT="[Текст]" custT="1"/>
      <dgm:spPr/>
      <dgm:t>
        <a:bodyPr anchor="ctr"/>
        <a:lstStyle/>
        <a:p>
          <a:pPr algn="ctr"/>
          <a:r>
            <a:rPr lang="ru-RU" sz="13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Результаты:</a:t>
          </a:r>
        </a:p>
        <a:p>
          <a:pPr algn="just"/>
          <a:r>
            <a:rPr lang="ru-RU" sz="13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педагогические работники </a:t>
          </a:r>
          <a:r>
            <a:rPr lang="ru-RU" sz="13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прошли повышение квалификации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образовательные организации  подали заявку на прохождение педагогическими работниками КПК</a:t>
          </a:r>
          <a:endParaRPr lang="ru-RU" sz="13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ED04A3-4772-48B5-AF96-9F684EFF248E}" type="parTrans" cxnId="{5DDB89F2-A147-4EDE-9CE6-B8F7D7FCC716}">
      <dgm:prSet/>
      <dgm:spPr/>
      <dgm:t>
        <a:bodyPr/>
        <a:lstStyle/>
        <a:p>
          <a:endParaRPr lang="ru-RU"/>
        </a:p>
      </dgm:t>
    </dgm:pt>
    <dgm:pt modelId="{91499B65-AE39-44EC-ABB5-1FF0C58C01D7}" type="sibTrans" cxnId="{5DDB89F2-A147-4EDE-9CE6-B8F7D7FCC716}">
      <dgm:prSet/>
      <dgm:spPr/>
      <dgm:t>
        <a:bodyPr/>
        <a:lstStyle/>
        <a:p>
          <a:endParaRPr lang="ru-RU"/>
        </a:p>
      </dgm:t>
    </dgm:pt>
    <dgm:pt modelId="{1FB397CC-58B5-4D35-AE37-AA5346B773AB}">
      <dgm:prSet phldrT="[Текст]" custT="1"/>
      <dgm:spPr/>
      <dgm:t>
        <a:bodyPr anchor="ctr"/>
        <a:lstStyle/>
        <a:p>
          <a:r>
            <a:rPr lang="ru-RU" sz="14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организации, в которых показатель АП 4 имеет значение менее 70%: </a:t>
          </a:r>
        </a:p>
      </dgm:t>
    </dgm:pt>
    <dgm:pt modelId="{4D53C7B4-7A1E-43A8-BE73-799498C313E3}" type="parTrans" cxnId="{DE2BF46A-B6B3-4846-B002-E1C28A74730C}">
      <dgm:prSet/>
      <dgm:spPr/>
      <dgm:t>
        <a:bodyPr/>
        <a:lstStyle/>
        <a:p>
          <a:endParaRPr lang="ru-RU"/>
        </a:p>
      </dgm:t>
    </dgm:pt>
    <dgm:pt modelId="{D865506B-CD39-4C3D-AE62-D79FDD7B4986}" type="sibTrans" cxnId="{DE2BF46A-B6B3-4846-B002-E1C28A74730C}">
      <dgm:prSet/>
      <dgm:spPr/>
      <dgm:t>
        <a:bodyPr/>
        <a:lstStyle/>
        <a:p>
          <a:endParaRPr lang="ru-RU"/>
        </a:p>
      </dgm:t>
    </dgm:pt>
    <dgm:pt modelId="{E620A87D-42CE-44AF-B9D9-37F30DE93DE4}" type="pres">
      <dgm:prSet presAssocID="{5C8FAD28-5518-41ED-9851-141298FE73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A0C865-2097-49F7-A403-8668897B17D3}" type="pres">
      <dgm:prSet presAssocID="{1FB397CC-58B5-4D35-AE37-AA5346B773A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07F2B-B3CD-4163-BC10-661CA426B861}" type="pres">
      <dgm:prSet presAssocID="{D865506B-CD39-4C3D-AE62-D79FDD7B498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F914C63F-6BD7-4447-8D46-F50C5B8CEE4B}" type="pres">
      <dgm:prSet presAssocID="{D865506B-CD39-4C3D-AE62-D79FDD7B4986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81E3351-DCF3-4878-8763-CC85DCAD6456}" type="pres">
      <dgm:prSet presAssocID="{8CA76105-CC79-494D-983B-8F3AA755B9E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100C2-8F2E-45B0-B2C9-D62DD3C27C19}" type="pres">
      <dgm:prSet presAssocID="{61FF725A-B131-47BD-9DDB-2E70F767663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22917B6-ED37-49D4-8C47-D7A8ADE13C86}" type="pres">
      <dgm:prSet presAssocID="{61FF725A-B131-47BD-9DDB-2E70F767663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E70C99F-4B51-486F-BC50-4E20307540E5}" type="pres">
      <dgm:prSet presAssocID="{8F4A9D01-A9DD-4D67-8406-44465E54805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449693-5FBC-44D5-BD76-7C9E16289EAE}" srcId="{5C8FAD28-5518-41ED-9851-141298FE73C5}" destId="{8CA76105-CC79-494D-983B-8F3AA755B9E7}" srcOrd="1" destOrd="0" parTransId="{35C9516A-8BB1-4DA6-B73C-B46D579E0CA6}" sibTransId="{61FF725A-B131-47BD-9DDB-2E70F7676631}"/>
    <dgm:cxn modelId="{05D8D8D9-3F86-4EFF-A3C6-16CA55DC222A}" type="presOf" srcId="{61FF725A-B131-47BD-9DDB-2E70F7676631}" destId="{856100C2-8F2E-45B0-B2C9-D62DD3C27C19}" srcOrd="0" destOrd="0" presId="urn:microsoft.com/office/officeart/2005/8/layout/process1"/>
    <dgm:cxn modelId="{F913E9A0-1E7B-425C-8BC0-ED7F11CC0946}" type="presOf" srcId="{5C8FAD28-5518-41ED-9851-141298FE73C5}" destId="{E620A87D-42CE-44AF-B9D9-37F30DE93DE4}" srcOrd="0" destOrd="0" presId="urn:microsoft.com/office/officeart/2005/8/layout/process1"/>
    <dgm:cxn modelId="{D18C5081-646D-4BEC-80D8-9F2B092750FE}" type="presOf" srcId="{1FB397CC-58B5-4D35-AE37-AA5346B773AB}" destId="{E1A0C865-2097-49F7-A403-8668897B17D3}" srcOrd="0" destOrd="0" presId="urn:microsoft.com/office/officeart/2005/8/layout/process1"/>
    <dgm:cxn modelId="{5DDB89F2-A147-4EDE-9CE6-B8F7D7FCC716}" srcId="{5C8FAD28-5518-41ED-9851-141298FE73C5}" destId="{8F4A9D01-A9DD-4D67-8406-44465E548057}" srcOrd="2" destOrd="0" parTransId="{C9ED04A3-4772-48B5-AF96-9F684EFF248E}" sibTransId="{91499B65-AE39-44EC-ABB5-1FF0C58C01D7}"/>
    <dgm:cxn modelId="{DF9795E5-35DC-4F2E-AEBB-18AEBCA2DCA1}" type="presOf" srcId="{8CA76105-CC79-494D-983B-8F3AA755B9E7}" destId="{B81E3351-DCF3-4878-8763-CC85DCAD6456}" srcOrd="0" destOrd="0" presId="urn:microsoft.com/office/officeart/2005/8/layout/process1"/>
    <dgm:cxn modelId="{6A52881C-F4C3-420D-81DB-8B169E744CB3}" type="presOf" srcId="{8F4A9D01-A9DD-4D67-8406-44465E548057}" destId="{3E70C99F-4B51-486F-BC50-4E20307540E5}" srcOrd="0" destOrd="0" presId="urn:microsoft.com/office/officeart/2005/8/layout/process1"/>
    <dgm:cxn modelId="{D752F238-443C-4195-B0C6-E44D882C6DE9}" type="presOf" srcId="{61FF725A-B131-47BD-9DDB-2E70F7676631}" destId="{122917B6-ED37-49D4-8C47-D7A8ADE13C86}" srcOrd="1" destOrd="0" presId="urn:microsoft.com/office/officeart/2005/8/layout/process1"/>
    <dgm:cxn modelId="{036311A4-B2E6-46A2-96A7-0051D7E870EA}" type="presOf" srcId="{D865506B-CD39-4C3D-AE62-D79FDD7B4986}" destId="{F914C63F-6BD7-4447-8D46-F50C5B8CEE4B}" srcOrd="1" destOrd="0" presId="urn:microsoft.com/office/officeart/2005/8/layout/process1"/>
    <dgm:cxn modelId="{7D67BC5F-11F1-47B3-AB82-2D6166C9F1EE}" type="presOf" srcId="{D865506B-CD39-4C3D-AE62-D79FDD7B4986}" destId="{02407F2B-B3CD-4163-BC10-661CA426B861}" srcOrd="0" destOrd="0" presId="urn:microsoft.com/office/officeart/2005/8/layout/process1"/>
    <dgm:cxn modelId="{DE2BF46A-B6B3-4846-B002-E1C28A74730C}" srcId="{5C8FAD28-5518-41ED-9851-141298FE73C5}" destId="{1FB397CC-58B5-4D35-AE37-AA5346B773AB}" srcOrd="0" destOrd="0" parTransId="{4D53C7B4-7A1E-43A8-BE73-799498C313E3}" sibTransId="{D865506B-CD39-4C3D-AE62-D79FDD7B4986}"/>
    <dgm:cxn modelId="{F7F4B873-9777-49EA-A8EC-D9E67553BF29}" type="presParOf" srcId="{E620A87D-42CE-44AF-B9D9-37F30DE93DE4}" destId="{E1A0C865-2097-49F7-A403-8668897B17D3}" srcOrd="0" destOrd="0" presId="urn:microsoft.com/office/officeart/2005/8/layout/process1"/>
    <dgm:cxn modelId="{A7D7745A-5D25-487E-A437-9609830B94B7}" type="presParOf" srcId="{E620A87D-42CE-44AF-B9D9-37F30DE93DE4}" destId="{02407F2B-B3CD-4163-BC10-661CA426B861}" srcOrd="1" destOrd="0" presId="urn:microsoft.com/office/officeart/2005/8/layout/process1"/>
    <dgm:cxn modelId="{B7B6100B-C95B-4744-BAC4-545F38BA47AC}" type="presParOf" srcId="{02407F2B-B3CD-4163-BC10-661CA426B861}" destId="{F914C63F-6BD7-4447-8D46-F50C5B8CEE4B}" srcOrd="0" destOrd="0" presId="urn:microsoft.com/office/officeart/2005/8/layout/process1"/>
    <dgm:cxn modelId="{04D2EB0D-F942-4FBD-8EA8-77C1184888A6}" type="presParOf" srcId="{E620A87D-42CE-44AF-B9D9-37F30DE93DE4}" destId="{B81E3351-DCF3-4878-8763-CC85DCAD6456}" srcOrd="2" destOrd="0" presId="urn:microsoft.com/office/officeart/2005/8/layout/process1"/>
    <dgm:cxn modelId="{4088F396-DEB5-481A-A96D-A585709B10C4}" type="presParOf" srcId="{E620A87D-42CE-44AF-B9D9-37F30DE93DE4}" destId="{856100C2-8F2E-45B0-B2C9-D62DD3C27C19}" srcOrd="3" destOrd="0" presId="urn:microsoft.com/office/officeart/2005/8/layout/process1"/>
    <dgm:cxn modelId="{B47CD03D-1843-4208-9BAA-CC9C85AA22E5}" type="presParOf" srcId="{856100C2-8F2E-45B0-B2C9-D62DD3C27C19}" destId="{122917B6-ED37-49D4-8C47-D7A8ADE13C86}" srcOrd="0" destOrd="0" presId="urn:microsoft.com/office/officeart/2005/8/layout/process1"/>
    <dgm:cxn modelId="{7B77FE9C-DC28-44EE-A519-8404647ED1B1}" type="presParOf" srcId="{E620A87D-42CE-44AF-B9D9-37F30DE93DE4}" destId="{3E70C99F-4B51-486F-BC50-4E20307540E5}" srcOrd="4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085E65-B89A-4E32-8ED4-4F9323BF79C2}" type="doc">
      <dgm:prSet loTypeId="urn:microsoft.com/office/officeart/2005/8/layout/default#2" loCatId="list" qsTypeId="urn:microsoft.com/office/officeart/2005/8/quickstyle/simple3" qsCatId="simple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4584AADE-45EE-40CB-8EB7-4710385229FD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общеобразовательных организаций, реализующих основные общеобразовательные программы основного общего образования - </a:t>
          </a:r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119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81BEA2-D973-4D27-9C2B-8C55C2D1047A}" type="parTrans" cxnId="{360C5099-2E7D-4AE0-A164-8C2EA75A1BD4}">
      <dgm:prSet/>
      <dgm:spPr/>
      <dgm:t>
        <a:bodyPr/>
        <a:lstStyle/>
        <a:p>
          <a:endParaRPr lang="ru-RU"/>
        </a:p>
      </dgm:t>
    </dgm:pt>
    <dgm:pt modelId="{7F0E2917-6460-4A05-9C7F-CF8954CEE140}" type="sibTrans" cxnId="{360C5099-2E7D-4AE0-A164-8C2EA75A1BD4}">
      <dgm:prSet/>
      <dgm:spPr/>
      <dgm:t>
        <a:bodyPr/>
        <a:lstStyle/>
        <a:p>
          <a:endParaRPr lang="ru-RU"/>
        </a:p>
      </dgm:t>
    </dgm:pt>
    <dgm:pt modelId="{4B5835C1-3135-4DC1-A2D8-832DB3E87A08}" type="pres">
      <dgm:prSet presAssocID="{E6085E65-B89A-4E32-8ED4-4F9323BF79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CA354E-9046-42A2-B7B8-49E61D124DB9}" type="pres">
      <dgm:prSet presAssocID="{4584AADE-45EE-40CB-8EB7-4710385229FD}" presName="node" presStyleLbl="node1" presStyleIdx="0" presStyleCnt="1" custScaleX="232725" custLinFactX="84329" custLinFactNeighborX="100000" custLinFactNeighborY="484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2C8C51-B3A0-4A3D-9BA6-587E5062567F}" type="presOf" srcId="{4584AADE-45EE-40CB-8EB7-4710385229FD}" destId="{6BCA354E-9046-42A2-B7B8-49E61D124DB9}" srcOrd="0" destOrd="0" presId="urn:microsoft.com/office/officeart/2005/8/layout/default#2"/>
    <dgm:cxn modelId="{0A0002ED-DA15-4DFC-85DC-58A46BA52F67}" type="presOf" srcId="{E6085E65-B89A-4E32-8ED4-4F9323BF79C2}" destId="{4B5835C1-3135-4DC1-A2D8-832DB3E87A08}" srcOrd="0" destOrd="0" presId="urn:microsoft.com/office/officeart/2005/8/layout/default#2"/>
    <dgm:cxn modelId="{360C5099-2E7D-4AE0-A164-8C2EA75A1BD4}" srcId="{E6085E65-B89A-4E32-8ED4-4F9323BF79C2}" destId="{4584AADE-45EE-40CB-8EB7-4710385229FD}" srcOrd="0" destOrd="0" parTransId="{9E81BEA2-D973-4D27-9C2B-8C55C2D1047A}" sibTransId="{7F0E2917-6460-4A05-9C7F-CF8954CEE140}"/>
    <dgm:cxn modelId="{83AB7752-0942-43B8-9EB2-44C643C34D08}" type="presParOf" srcId="{4B5835C1-3135-4DC1-A2D8-832DB3E87A08}" destId="{6BCA354E-9046-42A2-B7B8-49E61D124DB9}" srcOrd="0" destOrd="0" presId="urn:microsoft.com/office/officeart/2005/8/layout/default#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C8FAD28-5518-41ED-9851-141298FE73C5}" type="doc">
      <dgm:prSet loTypeId="urn:microsoft.com/office/officeart/2005/8/layout/process1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CA76105-CC79-494D-983B-8F3AA755B9E7}">
      <dgm:prSet phldrT="[Текст]" custT="1"/>
      <dgm:spPr/>
      <dgm:t>
        <a:bodyPr anchor="ctr"/>
        <a:lstStyle/>
        <a:p>
          <a:pPr algn="just"/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 Провести индивидуальные консультации с вновь трудоустроенными педагогами и педагогами, с приближающимся сроком окончания действия квалификационной категории, по вопросам аттестации педагогических работников</a:t>
          </a:r>
        </a:p>
        <a:p>
          <a:pPr algn="just"/>
          <a:r>
            <a:rPr lang="ru-RU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Усилить контроль за организацией аттестации педагогов в соответствии с планом-графиком прохождения аттестации педагогических и руководящих работников </a:t>
          </a:r>
        </a:p>
      </dgm:t>
    </dgm:pt>
    <dgm:pt modelId="{35C9516A-8BB1-4DA6-B73C-B46D579E0CA6}" type="parTrans" cxnId="{25449693-5FBC-44D5-BD76-7C9E16289EAE}">
      <dgm:prSet/>
      <dgm:spPr/>
      <dgm:t>
        <a:bodyPr/>
        <a:lstStyle/>
        <a:p>
          <a:endParaRPr lang="ru-RU" sz="1200"/>
        </a:p>
      </dgm:t>
    </dgm:pt>
    <dgm:pt modelId="{61FF725A-B131-47BD-9DDB-2E70F7676631}" type="sibTrans" cxnId="{25449693-5FBC-44D5-BD76-7C9E16289EAE}">
      <dgm:prSet custT="1"/>
      <dgm:spPr/>
      <dgm:t>
        <a:bodyPr/>
        <a:lstStyle/>
        <a:p>
          <a:endParaRPr lang="ru-RU" sz="1200"/>
        </a:p>
      </dgm:t>
    </dgm:pt>
    <dgm:pt modelId="{8F4A9D01-A9DD-4D67-8406-44465E548057}">
      <dgm:prSet phldrT="[Текст]" custT="1"/>
      <dgm:spPr/>
      <dgm:t>
        <a:bodyPr anchor="ctr"/>
        <a:lstStyle/>
        <a:p>
          <a:pPr algn="ctr"/>
          <a:r>
            <a:rPr lang="ru-RU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Результаты:</a:t>
          </a:r>
        </a:p>
        <a:p>
          <a:pPr algn="just"/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планируют подать документы на присвоение первой и высшей квалификационных категорий</a:t>
          </a:r>
        </a:p>
      </dgm:t>
    </dgm:pt>
    <dgm:pt modelId="{C9ED04A3-4772-48B5-AF96-9F684EFF248E}" type="parTrans" cxnId="{5DDB89F2-A147-4EDE-9CE6-B8F7D7FCC716}">
      <dgm:prSet/>
      <dgm:spPr/>
      <dgm:t>
        <a:bodyPr/>
        <a:lstStyle/>
        <a:p>
          <a:endParaRPr lang="ru-RU" sz="1200"/>
        </a:p>
      </dgm:t>
    </dgm:pt>
    <dgm:pt modelId="{91499B65-AE39-44EC-ABB5-1FF0C58C01D7}" type="sibTrans" cxnId="{5DDB89F2-A147-4EDE-9CE6-B8F7D7FCC716}">
      <dgm:prSet/>
      <dgm:spPr/>
      <dgm:t>
        <a:bodyPr/>
        <a:lstStyle/>
        <a:p>
          <a:endParaRPr lang="ru-RU" sz="1200"/>
        </a:p>
      </dgm:t>
    </dgm:pt>
    <dgm:pt modelId="{E9947225-64A0-4288-9430-A748221C24ED}">
      <dgm:prSet phldrT="[Текст]" custT="1"/>
      <dgm:spPr/>
      <dgm:t>
        <a:bodyPr anchor="ctr"/>
        <a:lstStyle/>
        <a:p>
          <a:r>
            <a:rPr lang="ru-RU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организации, в которых показатель АП 3 не достиг минимального значения</a:t>
          </a:r>
        </a:p>
      </dgm:t>
    </dgm:pt>
    <dgm:pt modelId="{B6FA003E-0653-4403-89BA-A76448E79342}" type="parTrans" cxnId="{9E053C1B-0EF7-4DEA-A441-D1D2A6F9D41E}">
      <dgm:prSet/>
      <dgm:spPr/>
      <dgm:t>
        <a:bodyPr/>
        <a:lstStyle/>
        <a:p>
          <a:endParaRPr lang="ru-RU" sz="1200"/>
        </a:p>
      </dgm:t>
    </dgm:pt>
    <dgm:pt modelId="{CB02FD3D-EDB3-45EB-BBD1-8647BED894B3}" type="sibTrans" cxnId="{9E053C1B-0EF7-4DEA-A441-D1D2A6F9D41E}">
      <dgm:prSet custT="1"/>
      <dgm:spPr/>
      <dgm:t>
        <a:bodyPr/>
        <a:lstStyle/>
        <a:p>
          <a:endParaRPr lang="ru-RU" sz="1200"/>
        </a:p>
      </dgm:t>
    </dgm:pt>
    <dgm:pt modelId="{E620A87D-42CE-44AF-B9D9-37F30DE93DE4}" type="pres">
      <dgm:prSet presAssocID="{5C8FAD28-5518-41ED-9851-141298FE73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2C76F8-4164-4BAB-B654-9FA0DE81B3CA}" type="pres">
      <dgm:prSet presAssocID="{E9947225-64A0-4288-9430-A748221C24E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639D3-66B1-43C6-AB6F-E8DBCEE3C028}" type="pres">
      <dgm:prSet presAssocID="{CB02FD3D-EDB3-45EB-BBD1-8647BED894B3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DB31DC5-A400-4063-ADB2-154A14EB804E}" type="pres">
      <dgm:prSet presAssocID="{CB02FD3D-EDB3-45EB-BBD1-8647BED894B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81E3351-DCF3-4878-8763-CC85DCAD6456}" type="pres">
      <dgm:prSet presAssocID="{8CA76105-CC79-494D-983B-8F3AA755B9E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100C2-8F2E-45B0-B2C9-D62DD3C27C19}" type="pres">
      <dgm:prSet presAssocID="{61FF725A-B131-47BD-9DDB-2E70F767663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22917B6-ED37-49D4-8C47-D7A8ADE13C86}" type="pres">
      <dgm:prSet presAssocID="{61FF725A-B131-47BD-9DDB-2E70F767663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E70C99F-4B51-486F-BC50-4E20307540E5}" type="pres">
      <dgm:prSet presAssocID="{8F4A9D01-A9DD-4D67-8406-44465E548057}" presName="node" presStyleLbl="node1" presStyleIdx="2" presStyleCnt="3" custLinFactNeighborX="3783" custLinFactNeighborY="3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449693-5FBC-44D5-BD76-7C9E16289EAE}" srcId="{5C8FAD28-5518-41ED-9851-141298FE73C5}" destId="{8CA76105-CC79-494D-983B-8F3AA755B9E7}" srcOrd="1" destOrd="0" parTransId="{35C9516A-8BB1-4DA6-B73C-B46D579E0CA6}" sibTransId="{61FF725A-B131-47BD-9DDB-2E70F7676631}"/>
    <dgm:cxn modelId="{006A0A4C-949D-46DC-BC3A-D1EEEA3E1331}" type="presOf" srcId="{E9947225-64A0-4288-9430-A748221C24ED}" destId="{3E2C76F8-4164-4BAB-B654-9FA0DE81B3CA}" srcOrd="0" destOrd="0" presId="urn:microsoft.com/office/officeart/2005/8/layout/process1"/>
    <dgm:cxn modelId="{4D5BAAA3-0414-4443-8064-C4CDC299903E}" type="presOf" srcId="{8CA76105-CC79-494D-983B-8F3AA755B9E7}" destId="{B81E3351-DCF3-4878-8763-CC85DCAD6456}" srcOrd="0" destOrd="0" presId="urn:microsoft.com/office/officeart/2005/8/layout/process1"/>
    <dgm:cxn modelId="{5DDB89F2-A147-4EDE-9CE6-B8F7D7FCC716}" srcId="{5C8FAD28-5518-41ED-9851-141298FE73C5}" destId="{8F4A9D01-A9DD-4D67-8406-44465E548057}" srcOrd="2" destOrd="0" parTransId="{C9ED04A3-4772-48B5-AF96-9F684EFF248E}" sibTransId="{91499B65-AE39-44EC-ABB5-1FF0C58C01D7}"/>
    <dgm:cxn modelId="{17192EC3-636C-4343-ABB6-A2BDFB4B48EE}" type="presOf" srcId="{CB02FD3D-EDB3-45EB-BBD1-8647BED894B3}" destId="{C38639D3-66B1-43C6-AB6F-E8DBCEE3C028}" srcOrd="0" destOrd="0" presId="urn:microsoft.com/office/officeart/2005/8/layout/process1"/>
    <dgm:cxn modelId="{FE16D232-0AE0-43F2-A49C-B4A48D6AE49A}" type="presOf" srcId="{61FF725A-B131-47BD-9DDB-2E70F7676631}" destId="{122917B6-ED37-49D4-8C47-D7A8ADE13C86}" srcOrd="1" destOrd="0" presId="urn:microsoft.com/office/officeart/2005/8/layout/process1"/>
    <dgm:cxn modelId="{9E053C1B-0EF7-4DEA-A441-D1D2A6F9D41E}" srcId="{5C8FAD28-5518-41ED-9851-141298FE73C5}" destId="{E9947225-64A0-4288-9430-A748221C24ED}" srcOrd="0" destOrd="0" parTransId="{B6FA003E-0653-4403-89BA-A76448E79342}" sibTransId="{CB02FD3D-EDB3-45EB-BBD1-8647BED894B3}"/>
    <dgm:cxn modelId="{F6FEEB53-581F-438E-8772-440A58F6C995}" type="presOf" srcId="{CB02FD3D-EDB3-45EB-BBD1-8647BED894B3}" destId="{4DB31DC5-A400-4063-ADB2-154A14EB804E}" srcOrd="1" destOrd="0" presId="urn:microsoft.com/office/officeart/2005/8/layout/process1"/>
    <dgm:cxn modelId="{456E8A52-DB5C-48E7-A830-D7A227DEC0C8}" type="presOf" srcId="{8F4A9D01-A9DD-4D67-8406-44465E548057}" destId="{3E70C99F-4B51-486F-BC50-4E20307540E5}" srcOrd="0" destOrd="0" presId="urn:microsoft.com/office/officeart/2005/8/layout/process1"/>
    <dgm:cxn modelId="{5C2C1E28-ADCA-4247-9102-3D236EB59EC3}" type="presOf" srcId="{5C8FAD28-5518-41ED-9851-141298FE73C5}" destId="{E620A87D-42CE-44AF-B9D9-37F30DE93DE4}" srcOrd="0" destOrd="0" presId="urn:microsoft.com/office/officeart/2005/8/layout/process1"/>
    <dgm:cxn modelId="{835169E0-6F03-4B0B-90CD-38FD59DE7397}" type="presOf" srcId="{61FF725A-B131-47BD-9DDB-2E70F7676631}" destId="{856100C2-8F2E-45B0-B2C9-D62DD3C27C19}" srcOrd="0" destOrd="0" presId="urn:microsoft.com/office/officeart/2005/8/layout/process1"/>
    <dgm:cxn modelId="{5D64BC78-CBC1-4687-B866-6BBB47BF0810}" type="presParOf" srcId="{E620A87D-42CE-44AF-B9D9-37F30DE93DE4}" destId="{3E2C76F8-4164-4BAB-B654-9FA0DE81B3CA}" srcOrd="0" destOrd="0" presId="urn:microsoft.com/office/officeart/2005/8/layout/process1"/>
    <dgm:cxn modelId="{6D8E7CD9-A04E-4E35-99CA-1D56A1FBCB32}" type="presParOf" srcId="{E620A87D-42CE-44AF-B9D9-37F30DE93DE4}" destId="{C38639D3-66B1-43C6-AB6F-E8DBCEE3C028}" srcOrd="1" destOrd="0" presId="urn:microsoft.com/office/officeart/2005/8/layout/process1"/>
    <dgm:cxn modelId="{4BBCE7F7-872E-491F-8487-775D0BCB0CA3}" type="presParOf" srcId="{C38639D3-66B1-43C6-AB6F-E8DBCEE3C028}" destId="{4DB31DC5-A400-4063-ADB2-154A14EB804E}" srcOrd="0" destOrd="0" presId="urn:microsoft.com/office/officeart/2005/8/layout/process1"/>
    <dgm:cxn modelId="{1854FA3D-C678-40C9-98EF-3DFC05FA6C99}" type="presParOf" srcId="{E620A87D-42CE-44AF-B9D9-37F30DE93DE4}" destId="{B81E3351-DCF3-4878-8763-CC85DCAD6456}" srcOrd="2" destOrd="0" presId="urn:microsoft.com/office/officeart/2005/8/layout/process1"/>
    <dgm:cxn modelId="{D492CF25-97F8-4C14-A6A0-E9290AD05D40}" type="presParOf" srcId="{E620A87D-42CE-44AF-B9D9-37F30DE93DE4}" destId="{856100C2-8F2E-45B0-B2C9-D62DD3C27C19}" srcOrd="3" destOrd="0" presId="urn:microsoft.com/office/officeart/2005/8/layout/process1"/>
    <dgm:cxn modelId="{8BF24B50-3A9A-4965-8E80-BDA7800F1949}" type="presParOf" srcId="{856100C2-8F2E-45B0-B2C9-D62DD3C27C19}" destId="{122917B6-ED37-49D4-8C47-D7A8ADE13C86}" srcOrd="0" destOrd="0" presId="urn:microsoft.com/office/officeart/2005/8/layout/process1"/>
    <dgm:cxn modelId="{48ADEE09-90B1-4E56-A7B0-C3FDBA822600}" type="presParOf" srcId="{E620A87D-42CE-44AF-B9D9-37F30DE93DE4}" destId="{3E70C99F-4B51-486F-BC50-4E20307540E5}" srcOrd="4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085E65-B89A-4E32-8ED4-4F9323BF79C2}" type="doc">
      <dgm:prSet loTypeId="urn:microsoft.com/office/officeart/2005/8/layout/default#3" loCatId="list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4584AADE-45EE-40CB-8EB7-4710385229FD}">
      <dgm:prSet phldrT="[Текст]" custT="1"/>
      <dgm:spPr/>
      <dgm:t>
        <a:bodyPr/>
        <a:lstStyle/>
        <a:p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общеобразовательных организаций, реализующих  основные общеобразовательные программы среднего общего образования - 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109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81BEA2-D973-4D27-9C2B-8C55C2D1047A}" type="parTrans" cxnId="{360C5099-2E7D-4AE0-A164-8C2EA75A1BD4}">
      <dgm:prSet/>
      <dgm:spPr/>
      <dgm:t>
        <a:bodyPr/>
        <a:lstStyle/>
        <a:p>
          <a:endParaRPr lang="ru-RU"/>
        </a:p>
      </dgm:t>
    </dgm:pt>
    <dgm:pt modelId="{7F0E2917-6460-4A05-9C7F-CF8954CEE140}" type="sibTrans" cxnId="{360C5099-2E7D-4AE0-A164-8C2EA75A1BD4}">
      <dgm:prSet/>
      <dgm:spPr/>
      <dgm:t>
        <a:bodyPr/>
        <a:lstStyle/>
        <a:p>
          <a:endParaRPr lang="ru-RU"/>
        </a:p>
      </dgm:t>
    </dgm:pt>
    <dgm:pt modelId="{4B5835C1-3135-4DC1-A2D8-832DB3E87A08}" type="pres">
      <dgm:prSet presAssocID="{E6085E65-B89A-4E32-8ED4-4F9323BF79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CA354E-9046-42A2-B7B8-49E61D124DB9}" type="pres">
      <dgm:prSet presAssocID="{4584AADE-45EE-40CB-8EB7-4710385229FD}" presName="node" presStyleLbl="node1" presStyleIdx="0" presStyleCnt="1" custScaleX="116321" custScaleY="49265" custLinFactX="84329" custLinFactNeighborX="100000" custLinFactNeighborY="484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82B120-502E-4DB2-9E4D-21938A7E7B46}" type="presOf" srcId="{4584AADE-45EE-40CB-8EB7-4710385229FD}" destId="{6BCA354E-9046-42A2-B7B8-49E61D124DB9}" srcOrd="0" destOrd="0" presId="urn:microsoft.com/office/officeart/2005/8/layout/default#3"/>
    <dgm:cxn modelId="{7C58AAB6-CAFA-4AAC-8C4A-13C7D732F514}" type="presOf" srcId="{E6085E65-B89A-4E32-8ED4-4F9323BF79C2}" destId="{4B5835C1-3135-4DC1-A2D8-832DB3E87A08}" srcOrd="0" destOrd="0" presId="urn:microsoft.com/office/officeart/2005/8/layout/default#3"/>
    <dgm:cxn modelId="{360C5099-2E7D-4AE0-A164-8C2EA75A1BD4}" srcId="{E6085E65-B89A-4E32-8ED4-4F9323BF79C2}" destId="{4584AADE-45EE-40CB-8EB7-4710385229FD}" srcOrd="0" destOrd="0" parTransId="{9E81BEA2-D973-4D27-9C2B-8C55C2D1047A}" sibTransId="{7F0E2917-6460-4A05-9C7F-CF8954CEE140}"/>
    <dgm:cxn modelId="{D8484DCF-53A1-4542-AAAC-AA270D06B034}" type="presParOf" srcId="{4B5835C1-3135-4DC1-A2D8-832DB3E87A08}" destId="{6BCA354E-9046-42A2-B7B8-49E61D124DB9}" srcOrd="0" destOrd="0" presId="urn:microsoft.com/office/officeart/2005/8/layout/default#3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C8FAD28-5518-41ED-9851-141298FE73C5}" type="doc">
      <dgm:prSet loTypeId="urn:microsoft.com/office/officeart/2005/8/layout/process1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CA76105-CC79-494D-983B-8F3AA755B9E7}">
      <dgm:prSet phldrT="[Текст]" custT="1"/>
      <dgm:spPr/>
      <dgm:t>
        <a:bodyPr anchor="ctr"/>
        <a:lstStyle/>
        <a:p>
          <a:pPr algn="just"/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 Провести индивидуальные консультации с вновь трудоустроенными педагогами и педагогами, с приближающимся сроком окончания действия квалификационной категории, по вопросам аттестации педагогических работников</a:t>
          </a:r>
        </a:p>
        <a:p>
          <a:pPr algn="just"/>
          <a:r>
            <a:rPr lang="ru-RU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Усилить контроль за организацией аттестации педагогов в соответствии с планом-графиком прохождения аттестации педагогических и руководящих работников </a:t>
          </a:r>
        </a:p>
      </dgm:t>
    </dgm:pt>
    <dgm:pt modelId="{35C9516A-8BB1-4DA6-B73C-B46D579E0CA6}" type="parTrans" cxnId="{25449693-5FBC-44D5-BD76-7C9E16289EAE}">
      <dgm:prSet/>
      <dgm:spPr/>
      <dgm:t>
        <a:bodyPr/>
        <a:lstStyle/>
        <a:p>
          <a:endParaRPr lang="ru-RU" sz="1200"/>
        </a:p>
      </dgm:t>
    </dgm:pt>
    <dgm:pt modelId="{61FF725A-B131-47BD-9DDB-2E70F7676631}" type="sibTrans" cxnId="{25449693-5FBC-44D5-BD76-7C9E16289EAE}">
      <dgm:prSet custT="1"/>
      <dgm:spPr/>
      <dgm:t>
        <a:bodyPr/>
        <a:lstStyle/>
        <a:p>
          <a:endParaRPr lang="ru-RU" sz="1200"/>
        </a:p>
      </dgm:t>
    </dgm:pt>
    <dgm:pt modelId="{8F4A9D01-A9DD-4D67-8406-44465E548057}">
      <dgm:prSet phldrT="[Текст]" custT="1"/>
      <dgm:spPr/>
      <dgm:t>
        <a:bodyPr anchor="ctr"/>
        <a:lstStyle/>
        <a:p>
          <a:pPr algn="ctr"/>
          <a:r>
            <a:rPr lang="ru-RU" sz="13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Результаты:</a:t>
          </a:r>
        </a:p>
        <a:p>
          <a:pPr algn="just"/>
          <a:r>
            <a:rPr lang="ru-RU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планируют подать документы на присвоение первой и высшей квалификационных категорий</a:t>
          </a:r>
        </a:p>
      </dgm:t>
    </dgm:pt>
    <dgm:pt modelId="{C9ED04A3-4772-48B5-AF96-9F684EFF248E}" type="parTrans" cxnId="{5DDB89F2-A147-4EDE-9CE6-B8F7D7FCC716}">
      <dgm:prSet/>
      <dgm:spPr/>
      <dgm:t>
        <a:bodyPr/>
        <a:lstStyle/>
        <a:p>
          <a:endParaRPr lang="ru-RU" sz="1200"/>
        </a:p>
      </dgm:t>
    </dgm:pt>
    <dgm:pt modelId="{91499B65-AE39-44EC-ABB5-1FF0C58C01D7}" type="sibTrans" cxnId="{5DDB89F2-A147-4EDE-9CE6-B8F7D7FCC716}">
      <dgm:prSet/>
      <dgm:spPr/>
      <dgm:t>
        <a:bodyPr/>
        <a:lstStyle/>
        <a:p>
          <a:endParaRPr lang="ru-RU" sz="1200"/>
        </a:p>
      </dgm:t>
    </dgm:pt>
    <dgm:pt modelId="{E9947225-64A0-4288-9430-A748221C24ED}">
      <dgm:prSet phldrT="[Текст]" custT="1"/>
      <dgm:spPr/>
      <dgm:t>
        <a:bodyPr anchor="ctr"/>
        <a:lstStyle/>
        <a:p>
          <a:r>
            <a:rPr lang="ru-RU" sz="13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организации, в которых показатель АП 3 не достиг минимального значения</a:t>
          </a:r>
        </a:p>
      </dgm:t>
    </dgm:pt>
    <dgm:pt modelId="{B6FA003E-0653-4403-89BA-A76448E79342}" type="parTrans" cxnId="{9E053C1B-0EF7-4DEA-A441-D1D2A6F9D41E}">
      <dgm:prSet/>
      <dgm:spPr/>
      <dgm:t>
        <a:bodyPr/>
        <a:lstStyle/>
        <a:p>
          <a:endParaRPr lang="ru-RU" sz="1200"/>
        </a:p>
      </dgm:t>
    </dgm:pt>
    <dgm:pt modelId="{CB02FD3D-EDB3-45EB-BBD1-8647BED894B3}" type="sibTrans" cxnId="{9E053C1B-0EF7-4DEA-A441-D1D2A6F9D41E}">
      <dgm:prSet custT="1"/>
      <dgm:spPr/>
      <dgm:t>
        <a:bodyPr/>
        <a:lstStyle/>
        <a:p>
          <a:endParaRPr lang="ru-RU" sz="1200"/>
        </a:p>
      </dgm:t>
    </dgm:pt>
    <dgm:pt modelId="{E620A87D-42CE-44AF-B9D9-37F30DE93DE4}" type="pres">
      <dgm:prSet presAssocID="{5C8FAD28-5518-41ED-9851-141298FE73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2C76F8-4164-4BAB-B654-9FA0DE81B3CA}" type="pres">
      <dgm:prSet presAssocID="{E9947225-64A0-4288-9430-A748221C24ED}" presName="node" presStyleLbl="node1" presStyleIdx="0" presStyleCnt="3" custLinFactNeighborX="-121" custLinFactNeighborY="-6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639D3-66B1-43C6-AB6F-E8DBCEE3C028}" type="pres">
      <dgm:prSet presAssocID="{CB02FD3D-EDB3-45EB-BBD1-8647BED894B3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DB31DC5-A400-4063-ADB2-154A14EB804E}" type="pres">
      <dgm:prSet presAssocID="{CB02FD3D-EDB3-45EB-BBD1-8647BED894B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81E3351-DCF3-4878-8763-CC85DCAD6456}" type="pres">
      <dgm:prSet presAssocID="{8CA76105-CC79-494D-983B-8F3AA755B9E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100C2-8F2E-45B0-B2C9-D62DD3C27C19}" type="pres">
      <dgm:prSet presAssocID="{61FF725A-B131-47BD-9DDB-2E70F7676631}" presName="sibTrans" presStyleLbl="sibTrans2D1" presStyleIdx="1" presStyleCnt="2" custLinFactNeighborX="21880" custLinFactNeighborY="-8601"/>
      <dgm:spPr/>
      <dgm:t>
        <a:bodyPr/>
        <a:lstStyle/>
        <a:p>
          <a:endParaRPr lang="ru-RU"/>
        </a:p>
      </dgm:t>
    </dgm:pt>
    <dgm:pt modelId="{122917B6-ED37-49D4-8C47-D7A8ADE13C86}" type="pres">
      <dgm:prSet presAssocID="{61FF725A-B131-47BD-9DDB-2E70F767663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E70C99F-4B51-486F-BC50-4E20307540E5}" type="pres">
      <dgm:prSet presAssocID="{8F4A9D01-A9DD-4D67-8406-44465E548057}" presName="node" presStyleLbl="node1" presStyleIdx="2" presStyleCnt="3" custLinFactNeighborX="3783" custLinFactNeighborY="3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449693-5FBC-44D5-BD76-7C9E16289EAE}" srcId="{5C8FAD28-5518-41ED-9851-141298FE73C5}" destId="{8CA76105-CC79-494D-983B-8F3AA755B9E7}" srcOrd="1" destOrd="0" parTransId="{35C9516A-8BB1-4DA6-B73C-B46D579E0CA6}" sibTransId="{61FF725A-B131-47BD-9DDB-2E70F7676631}"/>
    <dgm:cxn modelId="{006A0A4C-949D-46DC-BC3A-D1EEEA3E1331}" type="presOf" srcId="{E9947225-64A0-4288-9430-A748221C24ED}" destId="{3E2C76F8-4164-4BAB-B654-9FA0DE81B3CA}" srcOrd="0" destOrd="0" presId="urn:microsoft.com/office/officeart/2005/8/layout/process1"/>
    <dgm:cxn modelId="{4D5BAAA3-0414-4443-8064-C4CDC299903E}" type="presOf" srcId="{8CA76105-CC79-494D-983B-8F3AA755B9E7}" destId="{B81E3351-DCF3-4878-8763-CC85DCAD6456}" srcOrd="0" destOrd="0" presId="urn:microsoft.com/office/officeart/2005/8/layout/process1"/>
    <dgm:cxn modelId="{5DDB89F2-A147-4EDE-9CE6-B8F7D7FCC716}" srcId="{5C8FAD28-5518-41ED-9851-141298FE73C5}" destId="{8F4A9D01-A9DD-4D67-8406-44465E548057}" srcOrd="2" destOrd="0" parTransId="{C9ED04A3-4772-48B5-AF96-9F684EFF248E}" sibTransId="{91499B65-AE39-44EC-ABB5-1FF0C58C01D7}"/>
    <dgm:cxn modelId="{17192EC3-636C-4343-ABB6-A2BDFB4B48EE}" type="presOf" srcId="{CB02FD3D-EDB3-45EB-BBD1-8647BED894B3}" destId="{C38639D3-66B1-43C6-AB6F-E8DBCEE3C028}" srcOrd="0" destOrd="0" presId="urn:microsoft.com/office/officeart/2005/8/layout/process1"/>
    <dgm:cxn modelId="{FE16D232-0AE0-43F2-A49C-B4A48D6AE49A}" type="presOf" srcId="{61FF725A-B131-47BD-9DDB-2E70F7676631}" destId="{122917B6-ED37-49D4-8C47-D7A8ADE13C86}" srcOrd="1" destOrd="0" presId="urn:microsoft.com/office/officeart/2005/8/layout/process1"/>
    <dgm:cxn modelId="{9E053C1B-0EF7-4DEA-A441-D1D2A6F9D41E}" srcId="{5C8FAD28-5518-41ED-9851-141298FE73C5}" destId="{E9947225-64A0-4288-9430-A748221C24ED}" srcOrd="0" destOrd="0" parTransId="{B6FA003E-0653-4403-89BA-A76448E79342}" sibTransId="{CB02FD3D-EDB3-45EB-BBD1-8647BED894B3}"/>
    <dgm:cxn modelId="{F6FEEB53-581F-438E-8772-440A58F6C995}" type="presOf" srcId="{CB02FD3D-EDB3-45EB-BBD1-8647BED894B3}" destId="{4DB31DC5-A400-4063-ADB2-154A14EB804E}" srcOrd="1" destOrd="0" presId="urn:microsoft.com/office/officeart/2005/8/layout/process1"/>
    <dgm:cxn modelId="{456E8A52-DB5C-48E7-A830-D7A227DEC0C8}" type="presOf" srcId="{8F4A9D01-A9DD-4D67-8406-44465E548057}" destId="{3E70C99F-4B51-486F-BC50-4E20307540E5}" srcOrd="0" destOrd="0" presId="urn:microsoft.com/office/officeart/2005/8/layout/process1"/>
    <dgm:cxn modelId="{5C2C1E28-ADCA-4247-9102-3D236EB59EC3}" type="presOf" srcId="{5C8FAD28-5518-41ED-9851-141298FE73C5}" destId="{E620A87D-42CE-44AF-B9D9-37F30DE93DE4}" srcOrd="0" destOrd="0" presId="urn:microsoft.com/office/officeart/2005/8/layout/process1"/>
    <dgm:cxn modelId="{835169E0-6F03-4B0B-90CD-38FD59DE7397}" type="presOf" srcId="{61FF725A-B131-47BD-9DDB-2E70F7676631}" destId="{856100C2-8F2E-45B0-B2C9-D62DD3C27C19}" srcOrd="0" destOrd="0" presId="urn:microsoft.com/office/officeart/2005/8/layout/process1"/>
    <dgm:cxn modelId="{5D64BC78-CBC1-4687-B866-6BBB47BF0810}" type="presParOf" srcId="{E620A87D-42CE-44AF-B9D9-37F30DE93DE4}" destId="{3E2C76F8-4164-4BAB-B654-9FA0DE81B3CA}" srcOrd="0" destOrd="0" presId="urn:microsoft.com/office/officeart/2005/8/layout/process1"/>
    <dgm:cxn modelId="{6D8E7CD9-A04E-4E35-99CA-1D56A1FBCB32}" type="presParOf" srcId="{E620A87D-42CE-44AF-B9D9-37F30DE93DE4}" destId="{C38639D3-66B1-43C6-AB6F-E8DBCEE3C028}" srcOrd="1" destOrd="0" presId="urn:microsoft.com/office/officeart/2005/8/layout/process1"/>
    <dgm:cxn modelId="{4BBCE7F7-872E-491F-8487-775D0BCB0CA3}" type="presParOf" srcId="{C38639D3-66B1-43C6-AB6F-E8DBCEE3C028}" destId="{4DB31DC5-A400-4063-ADB2-154A14EB804E}" srcOrd="0" destOrd="0" presId="urn:microsoft.com/office/officeart/2005/8/layout/process1"/>
    <dgm:cxn modelId="{1854FA3D-C678-40C9-98EF-3DFC05FA6C99}" type="presParOf" srcId="{E620A87D-42CE-44AF-B9D9-37F30DE93DE4}" destId="{B81E3351-DCF3-4878-8763-CC85DCAD6456}" srcOrd="2" destOrd="0" presId="urn:microsoft.com/office/officeart/2005/8/layout/process1"/>
    <dgm:cxn modelId="{D492CF25-97F8-4C14-A6A0-E9290AD05D40}" type="presParOf" srcId="{E620A87D-42CE-44AF-B9D9-37F30DE93DE4}" destId="{856100C2-8F2E-45B0-B2C9-D62DD3C27C19}" srcOrd="3" destOrd="0" presId="urn:microsoft.com/office/officeart/2005/8/layout/process1"/>
    <dgm:cxn modelId="{8BF24B50-3A9A-4965-8E80-BDA7800F1949}" type="presParOf" srcId="{856100C2-8F2E-45B0-B2C9-D62DD3C27C19}" destId="{122917B6-ED37-49D4-8C47-D7A8ADE13C86}" srcOrd="0" destOrd="0" presId="urn:microsoft.com/office/officeart/2005/8/layout/process1"/>
    <dgm:cxn modelId="{48ADEE09-90B1-4E56-A7B0-C3FDBA822600}" type="presParOf" srcId="{E620A87D-42CE-44AF-B9D9-37F30DE93DE4}" destId="{3E70C99F-4B51-486F-BC50-4E20307540E5}" srcOrd="4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085E65-B89A-4E32-8ED4-4F9323BF79C2}" type="doc">
      <dgm:prSet loTypeId="urn:microsoft.com/office/officeart/2005/8/layout/default#3" loCatId="list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4B5835C1-3135-4DC1-A2D8-832DB3E87A08}" type="pres">
      <dgm:prSet presAssocID="{E6085E65-B89A-4E32-8ED4-4F9323BF79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06E29A7B-7067-4112-900F-9799ECC21203}" type="presOf" srcId="{E6085E65-B89A-4E32-8ED4-4F9323BF79C2}" destId="{4B5835C1-3135-4DC1-A2D8-832DB3E87A08}" srcOrd="0" destOrd="0" presId="urn:microsoft.com/office/officeart/2005/8/layout/default#3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6E223-8635-4F84-86D2-9C3036C6B03D}">
      <dsp:nvSpPr>
        <dsp:cNvPr id="0" name=""/>
        <dsp:cNvSpPr/>
      </dsp:nvSpPr>
      <dsp:spPr>
        <a:xfrm>
          <a:off x="-5054129" y="-774308"/>
          <a:ext cx="6019017" cy="6019017"/>
        </a:xfrm>
        <a:prstGeom prst="blockArc">
          <a:avLst>
            <a:gd name="adj1" fmla="val 18900000"/>
            <a:gd name="adj2" fmla="val 2700000"/>
            <a:gd name="adj3" fmla="val 359"/>
          </a:avLst>
        </a:pr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0FD527-0FA0-4E87-968C-11E0486B3507}">
      <dsp:nvSpPr>
        <dsp:cNvPr id="0" name=""/>
        <dsp:cNvSpPr/>
      </dsp:nvSpPr>
      <dsp:spPr>
        <a:xfrm>
          <a:off x="505241" y="343684"/>
          <a:ext cx="6278453" cy="687726"/>
        </a:xfrm>
        <a:prstGeom prst="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5883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 </a:t>
          </a:r>
          <a:r>
            <a:rPr lang="ru-RU" sz="2100" kern="1200" dirty="0">
              <a:latin typeface="Times New Roman" pitchFamily="18" charset="0"/>
              <a:cs typeface="Times New Roman" pitchFamily="18" charset="0"/>
            </a:rPr>
            <a:t>Всего ОО, реализующих программы по уровням:</a:t>
          </a:r>
        </a:p>
      </dsp:txBody>
      <dsp:txXfrm>
        <a:off x="505241" y="343684"/>
        <a:ext cx="6278453" cy="687726"/>
      </dsp:txXfrm>
    </dsp:sp>
    <dsp:sp modelId="{B3BEF0CE-ECD2-4048-A825-BF96AF7580FF}">
      <dsp:nvSpPr>
        <dsp:cNvPr id="0" name=""/>
        <dsp:cNvSpPr/>
      </dsp:nvSpPr>
      <dsp:spPr>
        <a:xfrm>
          <a:off x="136431" y="325743"/>
          <a:ext cx="737620" cy="72360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3076A4"/>
          </a:solidFill>
          <a:prstDash val="solid"/>
        </a:ln>
        <a:effectLst>
          <a:glow rad="63500">
            <a:schemeClr val="accent5">
              <a:satMod val="175000"/>
              <a:alpha val="40000"/>
            </a:schemeClr>
          </a:glow>
        </a:effectLst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76BACF1-D36A-42C0-B735-3ACC252E769C}">
      <dsp:nvSpPr>
        <dsp:cNvPr id="0" name=""/>
        <dsp:cNvSpPr/>
      </dsp:nvSpPr>
      <dsp:spPr>
        <a:xfrm>
          <a:off x="899530" y="1375452"/>
          <a:ext cx="5884163" cy="687726"/>
        </a:xfrm>
        <a:prstGeom prst="rect">
          <a:avLst/>
        </a:prstGeom>
        <a:gradFill rotWithShape="0">
          <a:gsLst>
            <a:gs pos="0">
              <a:schemeClr val="accent5">
                <a:shade val="80000"/>
                <a:hueOff val="68407"/>
                <a:satOff val="-746"/>
                <a:lumOff val="8526"/>
                <a:alphaOff val="0"/>
                <a:tint val="50000"/>
                <a:satMod val="300000"/>
              </a:schemeClr>
            </a:gs>
            <a:gs pos="35000">
              <a:schemeClr val="accent5">
                <a:shade val="80000"/>
                <a:hueOff val="68407"/>
                <a:satOff val="-746"/>
                <a:lumOff val="8526"/>
                <a:alphaOff val="0"/>
                <a:tint val="37000"/>
                <a:satMod val="300000"/>
              </a:schemeClr>
            </a:gs>
            <a:gs pos="100000">
              <a:schemeClr val="accent5">
                <a:shade val="80000"/>
                <a:hueOff val="68407"/>
                <a:satOff val="-746"/>
                <a:lumOff val="852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5883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Times New Roman" pitchFamily="18" charset="0"/>
              <a:cs typeface="Times New Roman" pitchFamily="18" charset="0"/>
            </a:rPr>
            <a:t>Начального общего образования – 122 ОО </a:t>
          </a:r>
        </a:p>
      </dsp:txBody>
      <dsp:txXfrm>
        <a:off x="899530" y="1375452"/>
        <a:ext cx="5884163" cy="687726"/>
      </dsp:txXfrm>
    </dsp:sp>
    <dsp:sp modelId="{C673CD36-BEEF-41EA-AB84-4507CF46D83F}">
      <dsp:nvSpPr>
        <dsp:cNvPr id="0" name=""/>
        <dsp:cNvSpPr/>
      </dsp:nvSpPr>
      <dsp:spPr>
        <a:xfrm>
          <a:off x="587685" y="1407664"/>
          <a:ext cx="623690" cy="62330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3076A4"/>
          </a:solidFill>
          <a:prstDash val="solid"/>
        </a:ln>
        <a:effectLst>
          <a:glow rad="63500">
            <a:schemeClr val="accent5">
              <a:satMod val="175000"/>
              <a:alpha val="40000"/>
            </a:schemeClr>
          </a:glow>
        </a:effectLst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48E00BB-7B4D-42F2-A21F-FBB678CA85E2}">
      <dsp:nvSpPr>
        <dsp:cNvPr id="0" name=""/>
        <dsp:cNvSpPr/>
      </dsp:nvSpPr>
      <dsp:spPr>
        <a:xfrm>
          <a:off x="899530" y="2407220"/>
          <a:ext cx="5884163" cy="687726"/>
        </a:xfrm>
        <a:prstGeom prst="rect">
          <a:avLst/>
        </a:prstGeom>
        <a:gradFill rotWithShape="0">
          <a:gsLst>
            <a:gs pos="0">
              <a:schemeClr val="accent5">
                <a:shade val="80000"/>
                <a:hueOff val="136814"/>
                <a:satOff val="-1492"/>
                <a:lumOff val="17053"/>
                <a:alphaOff val="0"/>
                <a:tint val="50000"/>
                <a:satMod val="300000"/>
              </a:schemeClr>
            </a:gs>
            <a:gs pos="35000">
              <a:schemeClr val="accent5">
                <a:shade val="80000"/>
                <a:hueOff val="136814"/>
                <a:satOff val="-1492"/>
                <a:lumOff val="17053"/>
                <a:alphaOff val="0"/>
                <a:tint val="37000"/>
                <a:satMod val="300000"/>
              </a:schemeClr>
            </a:gs>
            <a:gs pos="100000">
              <a:schemeClr val="accent5">
                <a:shade val="80000"/>
                <a:hueOff val="136814"/>
                <a:satOff val="-1492"/>
                <a:lumOff val="1705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5883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Times New Roman" pitchFamily="18" charset="0"/>
              <a:cs typeface="Times New Roman" pitchFamily="18" charset="0"/>
            </a:rPr>
            <a:t>Основного общего образования –119 ОО</a:t>
          </a:r>
        </a:p>
      </dsp:txBody>
      <dsp:txXfrm>
        <a:off x="899530" y="2407220"/>
        <a:ext cx="5884163" cy="687726"/>
      </dsp:txXfrm>
    </dsp:sp>
    <dsp:sp modelId="{B2CC261C-5290-44ED-BF58-5D680B5C2306}">
      <dsp:nvSpPr>
        <dsp:cNvPr id="0" name=""/>
        <dsp:cNvSpPr/>
      </dsp:nvSpPr>
      <dsp:spPr>
        <a:xfrm>
          <a:off x="588205" y="2456492"/>
          <a:ext cx="622650" cy="58918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3076A4"/>
          </a:solidFill>
          <a:prstDash val="solid"/>
        </a:ln>
        <a:effectLst>
          <a:glow rad="63500">
            <a:schemeClr val="accent5">
              <a:satMod val="175000"/>
              <a:alpha val="40000"/>
            </a:schemeClr>
          </a:glow>
        </a:effectLst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DC92752-FDB0-47A1-B86F-1E41076AD37D}">
      <dsp:nvSpPr>
        <dsp:cNvPr id="0" name=""/>
        <dsp:cNvSpPr/>
      </dsp:nvSpPr>
      <dsp:spPr>
        <a:xfrm>
          <a:off x="505241" y="3438989"/>
          <a:ext cx="6278453" cy="687726"/>
        </a:xfrm>
        <a:prstGeom prst="rect">
          <a:avLst/>
        </a:prstGeom>
        <a:gradFill rotWithShape="0">
          <a:gsLst>
            <a:gs pos="0">
              <a:schemeClr val="accent5">
                <a:shade val="80000"/>
                <a:hueOff val="205221"/>
                <a:satOff val="-2238"/>
                <a:lumOff val="25579"/>
                <a:alphaOff val="0"/>
                <a:tint val="50000"/>
                <a:satMod val="300000"/>
              </a:schemeClr>
            </a:gs>
            <a:gs pos="35000">
              <a:schemeClr val="accent5">
                <a:shade val="80000"/>
                <a:hueOff val="205221"/>
                <a:satOff val="-2238"/>
                <a:lumOff val="25579"/>
                <a:alphaOff val="0"/>
                <a:tint val="37000"/>
                <a:satMod val="300000"/>
              </a:schemeClr>
            </a:gs>
            <a:gs pos="100000">
              <a:schemeClr val="accent5">
                <a:shade val="80000"/>
                <a:hueOff val="205221"/>
                <a:satOff val="-2238"/>
                <a:lumOff val="255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5883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Times New Roman" pitchFamily="18" charset="0"/>
              <a:cs typeface="Times New Roman" pitchFamily="18" charset="0"/>
            </a:rPr>
            <a:t>Среднего общего образования –109 ОО</a:t>
          </a:r>
        </a:p>
      </dsp:txBody>
      <dsp:txXfrm>
        <a:off x="505241" y="3438989"/>
        <a:ext cx="6278453" cy="687726"/>
      </dsp:txXfrm>
    </dsp:sp>
    <dsp:sp modelId="{823DF724-E4DB-4D6C-B58D-F0426411D600}">
      <dsp:nvSpPr>
        <dsp:cNvPr id="0" name=""/>
        <dsp:cNvSpPr/>
      </dsp:nvSpPr>
      <dsp:spPr>
        <a:xfrm>
          <a:off x="276860" y="3555993"/>
          <a:ext cx="456762" cy="45371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3076A4"/>
          </a:solidFill>
          <a:prstDash val="solid"/>
        </a:ln>
        <a:effectLst>
          <a:glow rad="63500">
            <a:schemeClr val="accent5">
              <a:satMod val="175000"/>
              <a:alpha val="40000"/>
            </a:schemeClr>
          </a:glow>
        </a:effectLst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A354E-9046-42A2-B7B8-49E61D124DB9}">
      <dsp:nvSpPr>
        <dsp:cNvPr id="0" name=""/>
        <dsp:cNvSpPr/>
      </dsp:nvSpPr>
      <dsp:spPr>
        <a:xfrm>
          <a:off x="4871" y="41631"/>
          <a:ext cx="4228462" cy="942733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общеобразовательных организаций, реализующих  основные общеобразовательные программы начального общего образования - 122</a:t>
          </a:r>
        </a:p>
      </dsp:txBody>
      <dsp:txXfrm>
        <a:off x="4871" y="41631"/>
        <a:ext cx="4228462" cy="9427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C76F8-4164-4BAB-B654-9FA0DE81B3CA}">
      <dsp:nvSpPr>
        <dsp:cNvPr id="0" name=""/>
        <dsp:cNvSpPr/>
      </dsp:nvSpPr>
      <dsp:spPr>
        <a:xfrm>
          <a:off x="16503" y="0"/>
          <a:ext cx="3170004" cy="2676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организации, в которых показатель АП 3 не достиг минимального значения</a:t>
          </a:r>
        </a:p>
      </dsp:txBody>
      <dsp:txXfrm>
        <a:off x="94900" y="78397"/>
        <a:ext cx="3013210" cy="2519882"/>
      </dsp:txXfrm>
    </dsp:sp>
    <dsp:sp modelId="{C38639D3-66B1-43C6-AB6F-E8DBCEE3C028}">
      <dsp:nvSpPr>
        <dsp:cNvPr id="0" name=""/>
        <dsp:cNvSpPr/>
      </dsp:nvSpPr>
      <dsp:spPr>
        <a:xfrm>
          <a:off x="3503508" y="945257"/>
          <a:ext cx="672040" cy="7861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500" kern="1200"/>
        </a:p>
      </dsp:txBody>
      <dsp:txXfrm>
        <a:off x="3503508" y="1102489"/>
        <a:ext cx="470428" cy="471697"/>
      </dsp:txXfrm>
    </dsp:sp>
    <dsp:sp modelId="{B81E3351-DCF3-4878-8763-CC85DCAD6456}">
      <dsp:nvSpPr>
        <dsp:cNvPr id="0" name=""/>
        <dsp:cNvSpPr/>
      </dsp:nvSpPr>
      <dsp:spPr>
        <a:xfrm>
          <a:off x="4454509" y="0"/>
          <a:ext cx="3170004" cy="2676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 Провести индивидуальные консультации с вновь трудоустроенными педагогами и педагогами, с приближающимся сроком окончания действия квалификационной категории, по вопросам аттестации педагогических работников</a:t>
          </a:r>
        </a:p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Усилить контроль за организацией аттестации педагогов в соответствии с планом-графиком прохождения аттестации педагогических и руководящих работников </a:t>
          </a:r>
        </a:p>
      </dsp:txBody>
      <dsp:txXfrm>
        <a:off x="4532906" y="78397"/>
        <a:ext cx="3013210" cy="2519882"/>
      </dsp:txXfrm>
    </dsp:sp>
    <dsp:sp modelId="{856100C2-8F2E-45B0-B2C9-D62DD3C27C19}">
      <dsp:nvSpPr>
        <dsp:cNvPr id="0" name=""/>
        <dsp:cNvSpPr/>
      </dsp:nvSpPr>
      <dsp:spPr>
        <a:xfrm>
          <a:off x="7941514" y="945257"/>
          <a:ext cx="672040" cy="7861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500" kern="1200"/>
        </a:p>
      </dsp:txBody>
      <dsp:txXfrm>
        <a:off x="7941514" y="1102489"/>
        <a:ext cx="470428" cy="471697"/>
      </dsp:txXfrm>
    </dsp:sp>
    <dsp:sp modelId="{3E70C99F-4B51-486F-BC50-4E20307540E5}">
      <dsp:nvSpPr>
        <dsp:cNvPr id="0" name=""/>
        <dsp:cNvSpPr/>
      </dsp:nvSpPr>
      <dsp:spPr>
        <a:xfrm>
          <a:off x="8892515" y="0"/>
          <a:ext cx="3170004" cy="2676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Результаты:</a:t>
          </a:r>
        </a:p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аттестация педагогических работников на присвоение первой и высшей квалификационных категорий</a:t>
          </a:r>
        </a:p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планируют подать документы на присвоение первой и высшей квалификационных категорий</a:t>
          </a:r>
        </a:p>
      </dsp:txBody>
      <dsp:txXfrm>
        <a:off x="8970912" y="78397"/>
        <a:ext cx="3013210" cy="25198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0C865-2097-49F7-A403-8668897B17D3}">
      <dsp:nvSpPr>
        <dsp:cNvPr id="0" name=""/>
        <dsp:cNvSpPr/>
      </dsp:nvSpPr>
      <dsp:spPr>
        <a:xfrm>
          <a:off x="10616" y="386407"/>
          <a:ext cx="3173102" cy="1903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организации, в которых показатель АП 4 имеет значение менее 70%: </a:t>
          </a:r>
        </a:p>
      </dsp:txBody>
      <dsp:txXfrm>
        <a:off x="66378" y="442169"/>
        <a:ext cx="3061578" cy="1792337"/>
      </dsp:txXfrm>
    </dsp:sp>
    <dsp:sp modelId="{02407F2B-B3CD-4163-BC10-661CA426B861}">
      <dsp:nvSpPr>
        <dsp:cNvPr id="0" name=""/>
        <dsp:cNvSpPr/>
      </dsp:nvSpPr>
      <dsp:spPr>
        <a:xfrm>
          <a:off x="3501029" y="944873"/>
          <a:ext cx="672697" cy="786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500" kern="1200"/>
        </a:p>
      </dsp:txBody>
      <dsp:txXfrm>
        <a:off x="3501029" y="1102259"/>
        <a:ext cx="470888" cy="472157"/>
      </dsp:txXfrm>
    </dsp:sp>
    <dsp:sp modelId="{B81E3351-DCF3-4878-8763-CC85DCAD6456}">
      <dsp:nvSpPr>
        <dsp:cNvPr id="0" name=""/>
        <dsp:cNvSpPr/>
      </dsp:nvSpPr>
      <dsp:spPr>
        <a:xfrm>
          <a:off x="4452960" y="386407"/>
          <a:ext cx="3173102" cy="1903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Усилить контроль за  своевременным  выполнением сроков повышения квалификации педагогических работников с учётом потребностей и выявленных профессиональных дефицитов</a:t>
          </a:r>
        </a:p>
      </dsp:txBody>
      <dsp:txXfrm>
        <a:off x="4508722" y="442169"/>
        <a:ext cx="3061578" cy="1792337"/>
      </dsp:txXfrm>
    </dsp:sp>
    <dsp:sp modelId="{856100C2-8F2E-45B0-B2C9-D62DD3C27C19}">
      <dsp:nvSpPr>
        <dsp:cNvPr id="0" name=""/>
        <dsp:cNvSpPr/>
      </dsp:nvSpPr>
      <dsp:spPr>
        <a:xfrm>
          <a:off x="7943373" y="944873"/>
          <a:ext cx="672697" cy="7869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500" kern="1200"/>
        </a:p>
      </dsp:txBody>
      <dsp:txXfrm>
        <a:off x="7943373" y="1102259"/>
        <a:ext cx="470888" cy="472157"/>
      </dsp:txXfrm>
    </dsp:sp>
    <dsp:sp modelId="{3E70C99F-4B51-486F-BC50-4E20307540E5}">
      <dsp:nvSpPr>
        <dsp:cNvPr id="0" name=""/>
        <dsp:cNvSpPr/>
      </dsp:nvSpPr>
      <dsp:spPr>
        <a:xfrm>
          <a:off x="8895304" y="386407"/>
          <a:ext cx="3173102" cy="1903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Результаты:</a:t>
          </a:r>
        </a:p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педагогические работники </a:t>
          </a:r>
          <a:r>
            <a:rPr lang="ru-RU" sz="13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прошли повышение квалификации</a:t>
          </a:r>
          <a:endParaRPr lang="ru-RU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образовательные организации  подали заявку на прохождение педагогическими работниками КПК</a:t>
          </a:r>
          <a:endParaRPr lang="ru-RU" sz="1300" b="1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51066" y="442169"/>
        <a:ext cx="3061578" cy="17923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A354E-9046-42A2-B7B8-49E61D124DB9}">
      <dsp:nvSpPr>
        <dsp:cNvPr id="0" name=""/>
        <dsp:cNvSpPr/>
      </dsp:nvSpPr>
      <dsp:spPr>
        <a:xfrm>
          <a:off x="39" y="69321"/>
          <a:ext cx="4014611" cy="1035027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общеобразовательных организаций, реализующих основные общеобразовательные программы основного общего образования - </a:t>
          </a: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119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" y="69321"/>
        <a:ext cx="4014611" cy="10350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C76F8-4164-4BAB-B654-9FA0DE81B3CA}">
      <dsp:nvSpPr>
        <dsp:cNvPr id="0" name=""/>
        <dsp:cNvSpPr/>
      </dsp:nvSpPr>
      <dsp:spPr>
        <a:xfrm>
          <a:off x="16503" y="0"/>
          <a:ext cx="3170004" cy="21133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организации, в которых показатель АП 3 не достиг минимального значения</a:t>
          </a:r>
        </a:p>
      </dsp:txBody>
      <dsp:txXfrm>
        <a:off x="78402" y="61899"/>
        <a:ext cx="3046206" cy="1989575"/>
      </dsp:txXfrm>
    </dsp:sp>
    <dsp:sp modelId="{C38639D3-66B1-43C6-AB6F-E8DBCEE3C028}">
      <dsp:nvSpPr>
        <dsp:cNvPr id="0" name=""/>
        <dsp:cNvSpPr/>
      </dsp:nvSpPr>
      <dsp:spPr>
        <a:xfrm>
          <a:off x="3503508" y="663605"/>
          <a:ext cx="672040" cy="7861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3503508" y="820837"/>
        <a:ext cx="470428" cy="471697"/>
      </dsp:txXfrm>
    </dsp:sp>
    <dsp:sp modelId="{B81E3351-DCF3-4878-8763-CC85DCAD6456}">
      <dsp:nvSpPr>
        <dsp:cNvPr id="0" name=""/>
        <dsp:cNvSpPr/>
      </dsp:nvSpPr>
      <dsp:spPr>
        <a:xfrm>
          <a:off x="4454509" y="0"/>
          <a:ext cx="3170004" cy="21133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 Провести индивидуальные консультации с вновь трудоустроенными педагогами и педагогами, с приближающимся сроком окончания действия квалификационной категории, по вопросам аттестации педагогических работников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Усилить контроль за организацией аттестации педагогов в соответствии с планом-графиком прохождения аттестации педагогических и руководящих работников </a:t>
          </a:r>
        </a:p>
      </dsp:txBody>
      <dsp:txXfrm>
        <a:off x="4516408" y="61899"/>
        <a:ext cx="3046206" cy="1989575"/>
      </dsp:txXfrm>
    </dsp:sp>
    <dsp:sp modelId="{856100C2-8F2E-45B0-B2C9-D62DD3C27C19}">
      <dsp:nvSpPr>
        <dsp:cNvPr id="0" name=""/>
        <dsp:cNvSpPr/>
      </dsp:nvSpPr>
      <dsp:spPr>
        <a:xfrm>
          <a:off x="7945640" y="663605"/>
          <a:ext cx="680787" cy="7861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7945640" y="820837"/>
        <a:ext cx="476551" cy="471697"/>
      </dsp:txXfrm>
    </dsp:sp>
    <dsp:sp modelId="{3E70C99F-4B51-486F-BC50-4E20307540E5}">
      <dsp:nvSpPr>
        <dsp:cNvPr id="0" name=""/>
        <dsp:cNvSpPr/>
      </dsp:nvSpPr>
      <dsp:spPr>
        <a:xfrm>
          <a:off x="8909019" y="0"/>
          <a:ext cx="3170004" cy="21133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Результаты: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планируют подать документы на присвоение первой и высшей квалификационных категорий</a:t>
          </a:r>
        </a:p>
      </dsp:txBody>
      <dsp:txXfrm>
        <a:off x="8970918" y="61899"/>
        <a:ext cx="3046206" cy="19895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A354E-9046-42A2-B7B8-49E61D124DB9}">
      <dsp:nvSpPr>
        <dsp:cNvPr id="0" name=""/>
        <dsp:cNvSpPr/>
      </dsp:nvSpPr>
      <dsp:spPr>
        <a:xfrm>
          <a:off x="310209" y="344"/>
          <a:ext cx="4372098" cy="1111019"/>
        </a:xfrm>
        <a:prstGeom prst="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общеобразовательных организаций, реализующих  основные общеобразовательные программы среднего общего образования - 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109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209" y="344"/>
        <a:ext cx="4372098" cy="11110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C76F8-4164-4BAB-B654-9FA0DE81B3CA}">
      <dsp:nvSpPr>
        <dsp:cNvPr id="0" name=""/>
        <dsp:cNvSpPr/>
      </dsp:nvSpPr>
      <dsp:spPr>
        <a:xfrm>
          <a:off x="14969" y="0"/>
          <a:ext cx="3170004" cy="20493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организации, в которых показатель АП 3 не достиг минимального значения</a:t>
          </a:r>
        </a:p>
      </dsp:txBody>
      <dsp:txXfrm>
        <a:off x="74992" y="60023"/>
        <a:ext cx="3049958" cy="1929291"/>
      </dsp:txXfrm>
    </dsp:sp>
    <dsp:sp modelId="{C38639D3-66B1-43C6-AB6F-E8DBCEE3C028}">
      <dsp:nvSpPr>
        <dsp:cNvPr id="0" name=""/>
        <dsp:cNvSpPr/>
      </dsp:nvSpPr>
      <dsp:spPr>
        <a:xfrm>
          <a:off x="3502357" y="631587"/>
          <a:ext cx="672854" cy="7861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3502357" y="788819"/>
        <a:ext cx="470998" cy="471697"/>
      </dsp:txXfrm>
    </dsp:sp>
    <dsp:sp modelId="{B81E3351-DCF3-4878-8763-CC85DCAD6456}">
      <dsp:nvSpPr>
        <dsp:cNvPr id="0" name=""/>
        <dsp:cNvSpPr/>
      </dsp:nvSpPr>
      <dsp:spPr>
        <a:xfrm>
          <a:off x="4454509" y="0"/>
          <a:ext cx="3170004" cy="20493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 Провести индивидуальные консультации с вновь трудоустроенными педагогами и педагогами, с приближающимся сроком окончания действия квалификационной категории, по вопросам аттестации педагогических работников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       Усилить контроль за организацией аттестации педагогов в соответствии с планом-графиком прохождения аттестации педагогических и руководящих работников </a:t>
          </a:r>
        </a:p>
      </dsp:txBody>
      <dsp:txXfrm>
        <a:off x="4514532" y="60023"/>
        <a:ext cx="3049958" cy="1929291"/>
      </dsp:txXfrm>
    </dsp:sp>
    <dsp:sp modelId="{856100C2-8F2E-45B0-B2C9-D62DD3C27C19}">
      <dsp:nvSpPr>
        <dsp:cNvPr id="0" name=""/>
        <dsp:cNvSpPr/>
      </dsp:nvSpPr>
      <dsp:spPr>
        <a:xfrm>
          <a:off x="8094596" y="563970"/>
          <a:ext cx="680787" cy="7861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8094596" y="721202"/>
        <a:ext cx="476551" cy="471697"/>
      </dsp:txXfrm>
    </dsp:sp>
    <dsp:sp modelId="{3E70C99F-4B51-486F-BC50-4E20307540E5}">
      <dsp:nvSpPr>
        <dsp:cNvPr id="0" name=""/>
        <dsp:cNvSpPr/>
      </dsp:nvSpPr>
      <dsp:spPr>
        <a:xfrm>
          <a:off x="8909019" y="0"/>
          <a:ext cx="3170004" cy="20493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Результаты:</a:t>
          </a:r>
        </a:p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планируют подать документы на присвоение первой и высшей квалификационных категорий</a:t>
          </a:r>
        </a:p>
      </dsp:txBody>
      <dsp:txXfrm>
        <a:off x="8969042" y="60023"/>
        <a:ext cx="3049958" cy="192929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A8D79-4EF8-41A5-A60A-877FF0294DAE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BCC6-1453-4BFC-8AF3-6FFFDA21A3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3963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675" y="755650"/>
            <a:ext cx="6627813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6" y="4722814"/>
            <a:ext cx="5408613" cy="44735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2760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928" y="4715273"/>
            <a:ext cx="5437821" cy="446643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6303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675" y="755650"/>
            <a:ext cx="6627813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6" y="4722814"/>
            <a:ext cx="5408613" cy="44735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2760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928" y="4715273"/>
            <a:ext cx="5437821" cy="446643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2313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928" y="4715273"/>
            <a:ext cx="5437821" cy="446643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279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928" y="4715273"/>
            <a:ext cx="5437821" cy="446643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5731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928" y="4715273"/>
            <a:ext cx="5437821" cy="446643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0200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928" y="4715273"/>
            <a:ext cx="5437821" cy="446643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0120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928" y="4715273"/>
            <a:ext cx="5437821" cy="446643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7656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928" y="4715273"/>
            <a:ext cx="5437821" cy="446643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219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62FA-0E8F-4302-B573-015DC785E17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A1F0F-969F-4B53-B8C8-4AE61F4789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5090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BDABC-E3C7-4643-B418-70B2128B715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7101F-5C34-4400-BF5F-7C00AF2804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23695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651A6-61B8-45EA-BA91-769A75F3B21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1472C-2C23-4CFE-9EFC-89570F04B4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90868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62FA-0E8F-4302-B573-015DC785E17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A1F0F-969F-4B53-B8C8-4AE61F4789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07138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CA4A-2415-4099-8FC3-3A1DFA4C36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E9D42-2A46-4A0F-AFBF-A85D176D36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097433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EC7E7-2E25-4252-BFC3-327B239F89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72C8B-47BE-4C0D-97A6-86A134ED47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128557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B9156-A547-47C7-ABD6-96CED0DC9D0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D947E-56E3-4691-BEA5-A40D093D94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829484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65E66-BDAB-4905-AB45-E46C9598F40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04186-7C78-4375-A36C-3C2C8B1AF9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37346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660A5-6F0F-495D-9EAD-4C8964D0288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D5846-0E23-4157-A179-BA969E0056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622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5FAE4-0B5A-477F-8F1E-A404E6D6F2B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2BCDA-980C-4DF5-84E5-4AD9D2BF2C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6319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10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10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53E2B-2902-4CAA-A215-D9E39665AB2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DF8FC-1240-48CC-B7AE-3B2D44180C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7658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CA4A-2415-4099-8FC3-3A1DFA4C36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E9D42-2A46-4A0F-AFBF-A85D176D36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454105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58E61-430B-40DB-8F7F-627532EED0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AA3A5-309E-49CD-BE80-A0E18D0C1F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339613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BDABC-E3C7-4643-B418-70B2128B715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7101F-5C34-4400-BF5F-7C00AF2804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359012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651A6-61B8-45EA-BA91-769A75F3B21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1472C-2C23-4CFE-9EFC-89570F04B4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9501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EC7E7-2E25-4252-BFC3-327B239F89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72C8B-47BE-4C0D-97A6-86A134ED47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23313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B9156-A547-47C7-ABD6-96CED0DC9D0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D947E-56E3-4691-BEA5-A40D093D94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0180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65E66-BDAB-4905-AB45-E46C9598F40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04186-7C78-4375-A36C-3C2C8B1AF9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375519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660A5-6F0F-495D-9EAD-4C8964D0288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D5846-0E23-4157-A179-BA969E0056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97332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5FAE4-0B5A-477F-8F1E-A404E6D6F2B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2BCDA-980C-4DF5-84E5-4AD9D2BF2C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11428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10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10" y="1435104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53E2B-2902-4CAA-A215-D9E39665AB2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DF8FC-1240-48CC-B7AE-3B2D44180C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70844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58E61-430B-40DB-8F7F-627532EED0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AA3A5-309E-49CD-BE80-A0E18D0C1F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26964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17" tIns="60958" rIns="121917" bIns="609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cs typeface="Arial Unicode MS" pitchFamily="34" charset="-128"/>
              </a:defRPr>
            </a:lvl1pPr>
          </a:lstStyle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B81E1C6-BC8C-4E2A-ADB3-C3CBC7C44A37}" type="datetimeFigureOut">
              <a:rPr lang="ru-RU" b="1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Arial Unicode MS" pitchFamily="34" charset="-128"/>
              </a:rPr>
              <a:pPr defTabSz="59900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27.08.2024</a:t>
            </a:fld>
            <a:endParaRPr lang="ru-RU" b="1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cs typeface="Arial Unicode MS" pitchFamily="34" charset="-128"/>
              </a:defRPr>
            </a:lvl1pPr>
          </a:lstStyle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</a:pPr>
            <a:fld id="{866B9E59-EFE7-4071-AC7B-82A6F8646DF2}" type="slidenum">
              <a:rPr lang="ru-RU" altLang="ru-RU" b="1">
                <a:latin typeface="Times New Roman" panose="02020603050405020304" pitchFamily="18" charset="0"/>
                <a:ea typeface="Arial Unicode MS" pitchFamily="34" charset="-128"/>
              </a:rPr>
              <a:pPr defTabSz="599002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b="1">
              <a:latin typeface="Times New Roman" panose="02020603050405020304" pitchFamily="18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075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cs typeface="Arial Unicode MS" pitchFamily="34" charset="-128"/>
              </a:defRPr>
            </a:lvl1pPr>
          </a:lstStyle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B81E1C6-BC8C-4E2A-ADB3-C3CBC7C44A37}" type="datetimeFigureOut">
              <a:rPr lang="ru-RU" b="1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Arial Unicode MS" pitchFamily="34" charset="-128"/>
              </a:rPr>
              <a:pPr defTabSz="59900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27.08.2024</a:t>
            </a:fld>
            <a:endParaRPr lang="ru-RU" b="1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cs typeface="Arial Unicode MS" pitchFamily="34" charset="-128"/>
              </a:defRPr>
            </a:lvl1pPr>
          </a:lstStyle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</a:pPr>
            <a:fld id="{866B9E59-EFE7-4071-AC7B-82A6F8646DF2}" type="slidenum">
              <a:rPr lang="ru-RU" altLang="ru-RU" b="1" smtClean="0">
                <a:latin typeface="Times New Roman" panose="02020603050405020304" pitchFamily="18" charset="0"/>
                <a:ea typeface="Arial Unicode MS" pitchFamily="34" charset="-128"/>
              </a:rPr>
              <a:pPr defTabSz="599002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b="1">
              <a:latin typeface="Times New Roman" panose="02020603050405020304" pitchFamily="18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626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microsoft.com/office/2007/relationships/diagramDrawing" Target="../diagrams/drawing2.xml"/><Relationship Id="rId4" Type="http://schemas.openxmlformats.org/officeDocument/2006/relationships/diagramData" Target="../diagrams/data2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11" Type="http://schemas.openxmlformats.org/officeDocument/2006/relationships/diagramColors" Target="../diagrams/colors4.xml"/><Relationship Id="rId5" Type="http://schemas.openxmlformats.org/officeDocument/2006/relationships/diagramLayout" Target="../diagrams/layout3.xml"/><Relationship Id="rId10" Type="http://schemas.openxmlformats.org/officeDocument/2006/relationships/diagramQuickStyle" Target="../diagrams/quickStyle4.xml"/><Relationship Id="rId4" Type="http://schemas.openxmlformats.org/officeDocument/2006/relationships/diagramData" Target="../diagrams/data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10" Type="http://schemas.microsoft.com/office/2007/relationships/diagramDrawing" Target="../diagrams/drawing5.xml"/><Relationship Id="rId4" Type="http://schemas.openxmlformats.org/officeDocument/2006/relationships/diagramData" Target="../diagrams/data5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10" Type="http://schemas.microsoft.com/office/2007/relationships/diagramDrawing" Target="../diagrams/drawing7.xml"/><Relationship Id="rId4" Type="http://schemas.openxmlformats.org/officeDocument/2006/relationships/diagramData" Target="../diagrams/data7.xml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https://dynamicpickaxe.com/images/little-arrow-down-clipart-1.png"/>
          <p:cNvSpPr>
            <a:spLocks noChangeAspect="1" noChangeArrowheads="1"/>
          </p:cNvSpPr>
          <p:nvPr/>
        </p:nvSpPr>
        <p:spPr bwMode="auto">
          <a:xfrm>
            <a:off x="207433" y="-144457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267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30" name="Text Box 1"/>
          <p:cNvSpPr txBox="1">
            <a:spLocks noChangeArrowheads="1"/>
          </p:cNvSpPr>
          <p:nvPr/>
        </p:nvSpPr>
        <p:spPr bwMode="auto">
          <a:xfrm>
            <a:off x="1115328" y="-27384"/>
            <a:ext cx="11076671" cy="103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0000" tIns="62400" rIns="120000" bIns="624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 defTabSz="599002" fontAlgn="base">
              <a:spcBef>
                <a:spcPct val="0"/>
              </a:spcBef>
              <a:spcAft>
                <a:spcPct val="0"/>
              </a:spcAft>
            </a:pPr>
            <a:endParaRPr lang="ru-RU" altLang="ru-RU" sz="2400" dirty="0">
              <a:solidFill>
                <a:prstClr val="black"/>
              </a:solidFill>
              <a:cs typeface="Arial Unicode MS" pitchFamily="34" charset="-128"/>
            </a:endParaRPr>
          </a:p>
        </p:txBody>
      </p:sp>
      <p:sp>
        <p:nvSpPr>
          <p:cNvPr id="6" name="AutoShape 5" descr="data:image/png;base64,iVBORw0KGgoAAAANSUhEUgAAA9wAAALmCAYAAACwxpxiAAAAAXNSR0IArs4c6QAAIABJREFUeF7s3QvcFVW9//EfoaCiYaZkKRlKkZeyEPEC/U0rDa/kPUlQwwuhJCpoHc2jVieRjscLXlAR8AJGesjMS4YapngBD5R61KQwpIBMNBFCRf6v79R6zjyLPXtm9rNn75nZn3m9fFk+s9esea/Zs+c7a82aTuvWrVtnLAgggAACCCCAAAIIIIAAAgggUFeBTgTuunpSGAIIIIAAAggggAACCCCAAAKBAIGbAwE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JDrwL169WqbOHGiLVmyJFVLde7c2TbeeGPr0aOH7bzzzta3b1/r1q1bqjJYGQEEEMhS4Omnn7YZM2YEm+jatasNGzbMevfuneUmKRsBBBBAAAEEEECgwQKlDNy+4QYbbGB777237b///talS5cGE7M5BBBAYH0BAjdHBQIIIIAAAgggUH6BlgjcrhnVezRkyBB6u8t/XLOHCORegMCd+yaigggggAACCCCAQIcFChW4N998c/vCF75gG264YdUdf+utt2zRokX2yiuv2DvvvNNuXX3+4IMPtk6dOnUYjwIQQACBWgUI3LXK8TkEEEAAAQQQQKA4AoUK3Ntss42dcsopwfPZSZZVq1bZtGnT7MUXX2xbXc9yq4yPfvSjSYpgHQQQQCATAQJ3JqwUigACCCCAAAII5Eqg1IFb0m+//bbddNNN9uqrr7bBf/nLXw6e52ZBAAEEmiVA4G6WPNtFAAEEEEAAAQQaJ1D6wC3K//mf/7E77rjD3n///UB2hx12sOHDh5tmM2dBAAEEmiFA4G6GOttEAAEEEEAAAQQaK9ASgXvp0qV2/fXXB73dWjSc/NRTT7VNNtmksdpsDQEEEPiXAIGbQwEBBBBAAAEEECi/QEsE7tdff90mTJhgmkxNy2abbWYjR460LbbYYr0Wfu+994Ie8SeffNL++te/mt4FrkWvFtOkbbvssosNHDjQPvjBD6Y6OlTO/Pnz7be//a395S9/Ccpdt25dW9mbbrqpffKTnwzKTvJ8+csvv2xTpkyxNWvWpKqHWznqvb/33HOPzZ49O9bJlaN9uOuuuwIvt/y///f/gonpoha5ahsvvPCC/f3vfw8cNImdTHfccUfTkP+kvmqvZ599NmgzPTawcuXKNleNYNAz+9ttt53ttddewciGapPlpd137Z/fDkcddZTtvvvu6+162rLTumr0huYq+M1vfhM4uOM27uCo9l2I+6z7e3jfkn4mvF6luRlU/4kTJ9qSJUuCVZ2rJkF84okn7PHHH7cVK1YEba123nLLLa1///7Wr1+/xHM8uDroGJSbjqM33njDdExp0Xdkq622ss9//vOpy1V76JjUca7jXWWqnirvgAMOsJ122snmzp273nu4dYz+/ve/t1/96ldBO+pzOvfoc/peqS4f+MAHIpkrtYUmmRw6dKj16dMntnnkefvtt9uCBQvarfvpT3/aTjrppHb/zT+vxn3v9WGd+9Su7uZn1PGX9vuS9LuYttyk30PfwkF96lOfshNPPDHRaCpN8qnHn/7xj3+0Ofvnaf98s+uuu9pxxx2XaBJQ3XiWvc6RWsKPVjXyuPEPwnr/NsYe5KyAAAIIIIBAgwVaMnBX6uHWhdW8efPs7rvvbnfBU6k90rzXWxfMDzzwgD322GNtF/LV2liBUBfdX//614MbA1FLXgJ3pXpEXXjL4he/+EUQltzNhijfr371q8GM9FEBWZ+fM2eO3X///bHt5bax9dZbB6+F+8hHPlKRNe3FeNKLfK2Xtuw0rgqet9xyS7t5CpKeR4oUuLfddtvgJpPCTdSy0UYb2aGHHmq77bZbbAjRhf5///d/B+Gy2vGobalcBWXduKkWeLXua6+9ZlOnTjUFnEqLjmkFWIWxn/3sZ8EqClbHHHOMqddbN6Ki6iOD448/3j70oQ/FHsPhFVTvr33ta7GHxd/+9je79tprgxth4aUegXvt2rV266232nPPPddWdN4Dd9LvYVTg1o1UTdKpc0/cUin0+oFbN5wUmv/0pz8Fxek4OO200yKPh/A2H330Ufv5z38e/CdNPKrHqnr27Bn8/6ibZlkcN65OWf02xjnzdwQQQAABBBot0BKB+/nnnw8u9FzPlXo8Tz75ZOvSpUvgrd6oe++913RBEnfhHW6guPd6a3vqLVLPWdrlE5/4RHBB5Orofz4PgVsXfzfeeGPwCrbwUilwy1Vh2zfWBaX2UWWFe+vVG3jYYYfZnnvuuR5dVFlJjDWqQReoGq3gL2lDsT6fRQ93GtdKkwImcXDrFCVw77fffvbMM88EPdBxiwLtPvvsY4MGDYoM3QrFkydPtuXLl8cV1/Z3lasRLroZpptulZZly5YFvZRJ6qnQEx5Bo7bQzZO4ReFN54ZKo0CiglPSNzzoxqBuOvrnwXoEbt3YmD59uil4xx1/WX0X05Sb5nsYFbh1zBx55JEVR72E21nf4+uuu850/ISXSiORNPrhl7/8ZbBa0vK1LzfccEPwqkwtfs97I48bbT/L38a47w9/RwABBBBAoNECpQ/clXpV/ECosP3rX/+63RBvDU3V3X31hqpHSxfGGg6ui50333yzrZ10Aa4hfZUuwP1yu3fvbl/84hftM5/5TNvFsi6ENHRUveAKru5CV9tUj5eGkFZakga98GeTPDOa5oJU4Vnr+xfnlQK3bnrcdttt9u677wZVkoWCS69evYKLRt30UP1UngveUb03Wk/D2N2Fu3ofNRRfvZoK1CpPF3QKU7NmzQpueITrGDVLfZp9d65J2yFN2WlcdeGtY9ItctX+7bzzzqbetUpLmrokOSHVUt6kSZOCnlwtSYaU6/ugY0Rtq5tRCtMf//jHg8//+c9/Do6bP/7xj+0eJzj22GNNQ279pdJNCncM6XEAHXfalsKPzgv63rubddq+Rl4cdNBB64V5raORBv/7v//btskePXrY4YcfHtRZi77jOnajgr7K13dCN5sUrHWMa4i5blaFP6NziM47/sSP4bbQOUn/aIhy1CMkYRtt6+abb7aXXnppPbOOBm71mKtn1t/vPPdwp/ke+oFb3z03dFuPyZxwwglVR1zocRCNinDnR9cAldrNHxqepPzwcPVKIb2Rx432LcvfxiTnLNZBAAEEEECgkQKlDtwKWQ8++KA9/PDD7cLZN7/5zeC5Xi0amqeLf72zW4sukDVkM2rYsQKy3u3thkUqCGio5h577NGu3dRTpR4L12OlHlVtN6rcSr22n/vc54KL6kpL0qAX/mw9A7d6CNVjUqlHzg/c/oV8tXehhwOkLgw1PHjAgAFtu+EPqVRQ+sY3vhH02EQteuZXQ3ddQPdHOLjP1RIck7ZD0rLTuPrPOSd9x3zSuiQ9EdVSXtrArbroeNCNFYVdf1i3vj96XlqPGLh2jurV9Xvz9IiJAlHUMG2FIX3n3TlCz0Tr0QQ9hx1e/B5c3fTQTSV/lEq1UQlRN/D8z0Q9l+23hZ79/sMf/hBUM+4Z6/Dkkgrquung3uzQ0cDtByznltfAneZ7qH3xA7eel9dvi76jGokwYsQI+/CHPxz5lfrpT39qTz31VPB3hWx307FS4NaxrtEZ7sZOkmHr4eOi0o3MRh43Wf82Jj1vsR4CCCCAAAKNEihd4NYFooZz6iJZwyM1YVG4d1M9xur50sW7P0GQZi3XxECu5yyqEXTxq94aTQCkRevrOb3whXV4aGal4FipbP9CpNJFrvtc0qCXReCWm4aGalIoLbqJoAnpXCDxL+x10akgtHjxYtMzorqREPU8qb9ffll+T1CSZwz9kJ4kiCUdap20HZKE0rSu/kV+tRs04eMgSV3SnIBqKa+WwF1tNInq6/tVGiXif8c0IkDDs6NuhDkHP0z7Q3LT3FRSmZUeCYm7YeJPOFZpwiy/LTS0XmFX58W4YeXhocq6maDvq5tosiOBO3xTUzcKZK1RPVryGLjTfg8rBW6dlzTyQj3LccO+NWJKz83r+6zwrBuC7oZu1MiE8Ksu435f/OHqlc4TjTxusv5tTHPuYl0EEEAAAQQaIVCowN1REE04pF5mXdhqCV/o6P+nmfE1fHHqT0CjsjShly7SNYRSvbB6ZjyqB83tl99jGdUTW+mCPWp27CwCt4acauisemF0k0LhWc99uovzuJ60au2o4bOaGEshWYtflnp1NKO0XBVyhg0b1jZaoVq54YCnYefqcVLY6mgQrWfgTutayyzR2t9aAnI121rKSxu4dZzpptbHPvaxqqcBf6ZnP1xolId6E91NuKjHC/yN+IHa/877rx6Mu/nhP1Or7cUNDfZvEFY6jv220Ggd3RzTsaLzUHh0T3gfwzelFIoPOeSQYHRQRwO3P8xeNzwVKjVcO6+BO+33sFLg1nlL3u5Z62q/LeHwrBs5GmWlc5yWqMDt/3Zpok3dOPIfMVAZ4ZuUSUdGZHncZP3b2NHrBD6PAAIIIIBAvQVaJnBXmt3Xn0ztiCOOWG9oeBS4HwzTfDaqTD9wV+uRShr06h24VUdNlKbeLxeI995773avXas1cPuv4InruUnzZQgHvEb3qiUJubW4+hfdcYHNedUSkJsduKsFCj84hieH8t9IEB66W+lGWbX91Kvv7rzzzrZVwje5dHNNw87dc+aaf6Fv375VD1HdpHLBSivuv//+wfP3SeugETW64aTXCVZrW40u0SsJtUTdYAjfqNB5RxN96TvT0cAdnm9Bj9XoxqMc4149WMsxmuScGFduLd/DqMCtkK1zpcqMmo8ifBPF9YRr7gDnU+3Ze82wr/CqpdqxHD7m04zuyeq4SXPeduum+W2spXw+gwACCCCAQJYCpQ7cutuvHjFNVKbnKf3nPsOvSekocq0hUz1LGir6u9/9LphEKjwEPo+BOzyRkHpi1OuoXqzwe87TWiikaKi5eoM0QZXrfXTlJ30nd7gN3aRpuqmif2Tsnu3NY+CuxdV/llMX5+qZqvY8e5Lwn/a7EBdiKpWXtoc7zTEVDhjhtlb7KwAtXLgwqJKOL81YHzW5nF/vao87hEe8JJmgTGVXC/BRbeDf6PNHtlRqC90cczcDokbNhMObQrkmjQx/p2sZUh6eKE1h8uCDDw4mnEtyvCRZJ659Ko36iSu3lu9hVODWDRR380e/PXqe35/ELzwBmgvlGnKdJHD7x2Olmyn+IxRpJozM6rhJen6p9bcxafmshwACCCCAQKMEChW41UOiCzYNi6u2aKilLqYV1Kq9M9efPKkj6P379w96haIW3aHXhb5mKdZwaF1o6b+FX4XlfzZvgVs9Lwos6lnVzQw3C3Q9hjb7+642VO+deiirLbook6l66JYsWRLY6plF97qlSp/NW+DuiKs/+7smu9KzzppoTt8B9Xz5S1zoSPs9qKW8tIE7ySMTrt7h+oTDb0d7yfzjPPydD29TAf5b3/qWbbnlllUpw5MYVuqtrvRhP2TpZuKBBx7YtmqltlDYdRM4VuoJDT/j64ad6zvSkcCtm0Gqixs6Hn7NYZLjpR7n5rSBuyPfw6hzYHgSyEqPGYSfZ3bDzjUjfZLA7c9NUWkukfBw9Wq94I08bvzjut6/jWnPX6yPAAIIIIBA1gKFCtxxk/6kxarHRZ3bZtQzm5owSD1uuphL845vlZunwO1PJKQRA5odXMG73oFbAUFDiNUjpAv/SotGAqhXTjcx0rrmKXB31LUj7ySXa9LJ4ap9t5IEKP/zZQjc4V7fWgySvDXAd4ubVLBSPdRzevvttwdzSmjxh66HH61xPeB6pVVHAnd4ojS/xz+JVT3OzWkCd0e/h1HnwPBQff+Z+/CIi3APeNQNo0rfwWojK/wRMP5Ef+HyGnncuO1m9duY9jqA9RFAAAEEEMhagMA9e3ZgnHQYaNIG0cXOfffd1+793pU+q+3q1T3bb799MBRYvRtu9vM8Be5wT6o/m3KtgVsXi+4ZRF18qqcjHJ51gXriiSeuN4O0huLqNV/u3ciVXNXTq9fw6J3GemfxI488ErzPuFrITBIE4gJQVE9sVNn1cJWZHPXMpd65nGYpe+AO9+p1tIdbr4q65ppr2t6vHB7mHm7fpM+G1yNwJ+nh1vco3NPpDytXGNcz3uE5E/zvdJoh5fpe6oaKbg5o0SsT9S5yla8lyfes0YG7o9/DqHNguBfaH1auIdvuGW/N3K7HG3RuTRO4/Xdyh4/J8N/iZkqPapMsjpusfxvTnP9YFwEEEEAAgUYItHTgDvcORD1jV2sj+O9+1gWPAqBet6PhlQrTCjsKhm5JEwiSTBDk1z3JBX6lCy8FCL0GTUO2tR9f+cpX2k3uVGvg9uun/dcrjPQ+Whe8wz3pWl8zCN96663tgqVmG9d7b3v37m2aHE+PEvjvPs7jpGn1dlXQ0TuXFbzda5fijt+iBO4kE4q5fXUB0r+5omNKx4FmbdZSz2e4w/NBJL15F/4+6nuVZKI1f6LHJM9wK3CHn+VVqDv11FNt6623bvffw+9z7kjg1g0xjT7R3AzatoKkHgdyS9rAnfQYTXJOzOr8Vu0cGB5WHn4MIfzfw683TBO4/V7scHAPD1ePmrQtrk2yOG6y/m2MO+fxdwQQQAABBBot0NKBOzyzsODTTMxUraH8957qmfPDDjvMdt9997Zenkqf13usr7/++tz1cD/zzDPBK4J0cVep171egVsm/muEwuHAfzWTbpKozb761a9WfVbfD1p5GVJeb1ddHOt1bS5sK8TphoVukOhC3M1nkCTwpDkR1VJe2iHlca/ZcvX1X7elGzCa2E/PJmvpyCzl/iSLUbOUaztJ3lqgm0saeeEWvYpLc1RUW8I3CZPOUq7Q679SzG0r3IMZnuW+1sA9cODA4HlxfV7Hm14ZqB7u8JLkeEmyju9Ua+Cux/ew2jkwPKzc3eRR2+kmpoZVVxtyn+TmTbgN3Wu/dPMxPEFg3BwjUd71Pm4a8duY5tzFuggggAACCDRCoKUDtz8cryOzYocbS72MN998c9uEaElf1xQeYqjy8jCkXMFhxowZwURkupgbMmRI0EsfXuICt3qlNfu4nrfWRFInnHBCxffFujKjJpNSoNSQXk3aFucTrp//+qw8BO56uIb3Ue1z0003tQvbCm8HHXTQejd5agkz1U5GtZSXNnDH9dC5+vnv4Q73HGqdrN7DrVn2r732WtPM3FqqvXdZf/dvAum/xd1U8GdZT/Ie7pEjRwa9zP6+a44EvZNbN2j0bnuFY/Ww6z3ZWmoJ3DredMNDPdxaFPpOOumkdqN49N+THC9J1qlH4K7X97DaOTA8ckkjmjT3hQL3lClTgt8If7KzND3cMvDPbzrm9Y9u3rrz9tChQ4NRQFFLNe/wd6ajx00jfhsbceHENhBAAAEEEEgj0NKB2+8xVY9gVEjxUdXT9NBDDwU9Z+qF1UzBCtZa/J6WuN4FdwF+1113tV2s6r81O3Brv3Sx7t65rYtxzUzunsV0JnGBO+0FZDhwuwtUhXx/O0nfzRx+1Y/q3OzAXS9X56/jWMOo9Wo5t0SFnaSBJ81JpJZwlDZwV3qUwa+j7+B6+8JBw39Nkh5HGD58+HrzBPhlazTM9OnT214t54ck/1ziz3Pgl+ff7NPfNZeDhnpHvQZPN64UkN2bDSqF+mptEb4poPoNHjw4mAtBE6T5NzRqCdyah0KPnah+m2yySRC25eQvSY6XJOt0NHDX83uY5hyo3wNNNunmr/Bf1ZX2fCmH8Gvd9Luhd8CrnKhRSWnapJ7HTSN+G9Ocu1gXAQQQQACBRgi0dOAWsJ7nnDp1qr377ruBty6ENNxSPQR+sHQNMm/ePJs5c2bbha+eTzz55JODC2Ytfk+1QqsupHVRW2nRMGpNlvb444+3mzSsWuCOex9vpe2kfYY7XIa/j+G/xV1s+sYa5qveNV3w+os/4VJ4Aiq/J0cX9eq50YV+pUUXmwrbeqY5PMFaswN3vVxdOf4zkXEhspYwU+1kVEt5aQO3tq+bW+qR9N9lrL/peWEN0VZ7u+f/o2Zl9ifk0qvnNOoi6vup41fvsdYjH+4c4V6JF3bxQ3nUca5jUTdInn322Xas1W746S0HGsHwxhtvBJ+JGmpcrS3Cz/tqWzq/KCDrv/u967UE7vDOVHs8J8nxkmQd/5hMO6S8nt/DuHNguG76fmrR+azSBHu1BO5w+SpT52s3+WbUu7fD+9+o46YRv43VzlX8DQEEEEAAgWYItHzgrvRaJV2MamIzPRvcs2fPYEikhkrq2Vg9c6kLcHdRX6nnzX8/qhpWoXvQoEFBL7iGE+rzukjT83cagumGSYcPAgUBBXUFy/CiIYoK6JpcTEu4F7jaQVRr4NY+HnzwwZHPl8ZdbPohWnXU0PKjjz7aNGOyu7GhctRTo568SqHJf55Q5Si064JSPTrundMa1vvcc8+ZJg3S68P814ZFvSc5q4t81dMPefpvHXVVGX4Q09DgQw891Pbee+/IQ6GW/ax2XNVSXi2B25npPeOaRE2PgKht9Rys3gig97G7tq7Ww+wPv1e5CvN6/ljzLCh4K8DL9te//nXwOET4ho22f9xxx603VLpSkNZxrht4n/zkJ4ObeXpPvLzCx3jY1j13f8ABBwT7pxuBOkdogq233nqrbVV/5m/3h7i28IfU63OVRgJ0JHDHPZoTV0f/+5LVpGnOrB7fw7hzoD8hptt2pZtCtQTuSr857vzoJsjryHe4XsdN1r+NzbiIYpsIIIAAAgjECbR84BaQLpTVg6UepzTvdNaF2p577hlcUIdnG1eZ4dfMxDWC+7t6PnSxWun1Vf4FXbjM8OzCWQRu3XzQsFt/5m+3rbiLzUrB0H1WPXUqV22gi9LwotCkYam66eEW9dposiGFpqSLwpSGWCuEq32T9A4mLTtqPb+Hr1Lg7qhrpYAXFQbD9UwSeNLsfy3lpQ3cGmati/Ukrz1TeysQ61VWUYte8TV58uQgACdd9H1Xmerddjd3/M9WCvNR5evmiIK9Fv1vBV83XLxanTRMW6/LqzRCJK4t/GfNtZ3wzNZR3+kkrwXTZ3VToVLvf9rjL24/KvnU2sPd0e+h6pLkHOifA8KvYYvySTJpmvtseEI999+qvXs7TZvU87ip929j0u8v6yGAAAIIINAsAQL3v+R14atn6h544IHEF/XqAa829Fyz32roeVxIUFjXMFkFd4VthX/Vp9rzy+6ASfPceS093Eku+JJcbKq+6jG87bbbTM+vxi3qZdTkQuGw7T6jiXdkVGlUQLhcF5DUO682cO+81TqVZoSuFIrj6hn197jAXQ9XPYJw9913t4U2DSPVUH0FqGpLLWGm3uWlDdwKfJpfQc9Rh3t6/XrphpUCn4Zzxy26waMRFRoKHnejTSFevc76vrvZ3qPKV7mq5wsvvBBZruYf0D5ppIoWHQ8aLq/RLppcsNKSJPDHta3/rLm2U2n4d6093P5r/CrtR1wd9Zkk6/hl1xK46/E9VD2SnAP9R2t0E2nEiBHB6yLDSy093Pq8Py+APxFeR77D9TxuVI96/jbGfc/5OwIIIIAAAs0WIHB7LaCL5fnz55ue09ZwZNfrqotd9WppmLeGL2sCMb9Xu1Jj6rlPDUPXhFZ6/lIXLu4CWwFJZWl4qBs2HjXbscKlenbVM6dF9VEo/eIXvxh8Pup583CdagncUUNXw+Umudh06+tGgi48f/Ob3wTPj8pXYSfs269fv8C3WrBRb6eG1CugyMwN+VWbyFWTrGlYtZuh2R/S6U965V/kd/SLGRe4O+qqmxe6geBuOqhnUa+e04iLuKWWMNORi/VKn60lcGu0g75PmqxQ31EFbx07+l4qYGtIuCZIiwvEfn30PddxpJ43fUfdsaRyNS+D2irp992VrXrp5pl6HfUoispUG6k833ZMAAAgAElEQVS8ffbZJyhP5xi9AcCdD4YNGxbMR6DjWo9D6Luu84VCoc47enRCQ9OrfdeTtG34/cy6kaCbNHq0o9p3OkkPd9xEca78JHVMso7fjrUE7o5+D10dkpwD/VdiRc1kX2vg9t/JnXRmf//cFzWEv17HjTOr129jkt++uHMif0cAAQQQQCBLgVwH7ix3nLIRqLdA+IZGvd7pXu86FqU8/wZJpcBXlH2JqmeSG2BF30fq3zgBvxfafyVe42rClhBAAAEEEEAgLEDg5nhAoE4CBO46QZoFIx80okOjILQQuOtnS0nlFAgPKa80EV4595q9QgABBBBAIP8CBO78txE1LIgAgbt+DUXgrp8lJbWGQHgoeqVHZlpDgb1EAAEEEEAgfwIE7vy1CTUqqACBu34NR+CunyUllV9Ar5m79dZbg8kho2Y/L78Ce4gAAggggEA+BQjc+WwXalVAAQJ3/RqNwF0/S0oql4AmjHz44YeDiTY1EZ8mi9OM+G6yv0qveSuXAHuDAAIIIIBAsQQI3MVqL2qbYwECd/0ah8BdP0tKKpeAAvcNN9xgr7zyyno7luQ96OXSYG8QQAABBBDIvwCBO/9tRA0RaDkBAnfLNTk7nEIg/Fo99zENJdcr5wYNGpToNZEpNseqCCCAAAIIINABAQJ3B/D4KAIIZCNA4M7GlVLLIfD444/bL3/5y+C99O797gcccIDttNNOhO1yNDF7gQACCCBQIgECd4kak11BAAEEEEAAAQQQQAABBBDIjwCBOz9tQU0QQAABBBBAAAEEEEAAAQRKJEDgLlFjsisIIIAAAggggAACCCCAAAL5ESBw56ctqAkCCCCAAAIIIIAAAggggECJBAjcJWpMdgUBBBBAAAEEEEAAAQQQQCA/AgTu/LQFNUEAAQQQQAABBBBAAAEEECiRAIG7RI3JriCAAAIIIIAAAggggAACCORHgMCdn7agJggggAACCCCAAAIIIIAAAiUSIHCXqDHZFQQQQAABBBBAAAEEEEAAgfwIELjz0xbUBAEEEEAAAQQQQAABBBBAoEQCBO4SNSa7ggACCCCAAAIIIIAAAgggkB8BAnd+2oKaIIAAAggggAACCCCAAAIIlEiAwF2ixmRXEEAAAQQQQAABBBBAAAEE8iNA4M5PW1ATBBBAAAEEEEAAAQQQQACBEgkQuEvUmOwKAggggAACCCCAAAIIIIBAfgQI3PlpC2qCAAIIIIAAAggggAACCCBQIgECd4kak11BAAEEEEAAAQQQQAABBBDIjwCBOz9tQU0QQAABBBBAAAEEEEAAAQRKJEDgLlFjsisIIIAAAggggAACCCCAAAL5ESBw56ctqAkCCCCAAAIIIIAAAggggECJBAjcJWpMdgUBBBBAAAEEEEAAAQQQQCA/AgTu/LQFNUEAAQQQQAABBBBAAAEEECiRAIG7RI3JriCAAAIIIIAAAggggAACCORHgMCdn7agJggggAACCCCAAAIIIIAAAiUSIHCXqDHZleYLrFtn9srf3q9rRXps1sk26dqprmVSGAIIFEvg/deW2/srV9a10ht8Yvu6lkdhCCCAAAIIILC+AIGbowKBOgkseGWtjZn2D1tb37wd1O7fBne1/XbaoE41pRgEECiSwKo7brG3b7iq7lXeoHcf++C/X2qdt/5Y3cumQAQQQAABBBD4pwCBmyMBgToJDL9htf3xrxmkbTPbuIvZPed0q1NNKQYBBIoisHbJYnt92BGZVbfrfgfYB797SWblUzACCCCAAAKtLkDgbvUjgP2vm8Dg/1xlb/1jXd3K8wuaedYmttlG9R1a/sorr9hPf/pTmz17tr300kv297//3Xr06GGf/OQn7fDDD7eDDjrINttss8z2qZULvuSSS+z555+3K6+80rbaaquA4s477wz+/xVXXGGf+9znWpmHff+XwLvP/dbe+PbwzDw23PmztvkVN3a4/HvvvddOPvnkVOV84hOfCI733XbbLdXnWLnYApz7it1+1B4BBNILELjTm/EJBCoKFClwr1q1yq666iqbPHlyELK7detmPXv2tK5du9qbb75pixYtCvZxhx12sNGjR9vgwYOtU6f6hv1WP4zmzJlj3/72twPjgw8+2F599VW7++67rW/fvnbppZfaJpts0upE7L+ZEbg5DMomwLmvbC3K/iCAQJwAgTtOiL8jkFCgKIH7nXfese9///t200032cc+9jE78cQT7bjjjrPNN9+8bU//8Ic/BL2s9913n3Xu3DkI3eq9InQnPBgSrqaRBbrxsWDBguCmx6GHHmqjRo2yD3/4wwlLYLWyCxQtcGtkxg033BCcW6KWP//5z8H55I033qCHu+wHcMT+ce5r0YZntxFoUQECd4s2PLtdf4GiBO6JEyfa+PHj7aMf/ahddtll1r9//4oY69ats+uvv97+8z//Mwjj+vfAgQPrD0eJCCAQKUDg5uBAAAEEEECg2AIE7mK3H7XPkUARArd6rkeOHGkLFy60H/zgB3bUUUdVFVRv+HnnnWd33HGHHXLIIUHoDg91Vih/6qmn7JZbbrEnn3zS1HOlnq099tjDRowYYTvvvHNb+ddee23Qs37++ecHf/MXbUflVPr7Cy+8YFOnTrVf//rXwXB3PWe+66672je/+c3gJkC45931ns2fP3+9beiZ0X79+tmZZ55pvXr1avu7e/70+OOPtx/96Efrfc7VvdLfNQR/2rRpds899wTPwWv51Kc+FTwDf+yxx643NLzafr722mtB3R5++GGLqku4cnoW8rrrrrNhw4YF7emPQFD7/Nu//ZtNmTIlsD/ggAPanrOdMGFCsB217e9+97ug3b761a8Gf//4xz++nkGattaHa2kHt9HnnnvOZB53TGn9Wtpu3rx5wUgC3UiK641t9immlQJ3+Byx7777BqM/Hn/8cXv77bdtl112saFDhwbnIY268Ze030N9XvNX6LGOaouOjwMPPDBYpZZjutq5I3x+1Xfvv/7rv4I5M9x2tM1Kx6d//G6wwQbBeV0jZS6//PJg7g1/0SMrp512mr311lt24YUX2o9//GOrdI4Mf86NVlCddF7SeTjJM/dR9a/nuU+/FSov7Obvs7M/9dRT7YILLrDvfOc7wW+MTPXd17nz6aefDj62++67B+c+//fElZn1b1At5760x4nO8YwuafYZne23qgCBu1Vbnv2uu0ARAre7wNxzzz1NgWvrrbeOdXjssceCcLLRRhu1u9hSANOFiy7w9By4fsw1+ddf//rX4Eddofiiiy4KhklrqSVwaxt6zlwXecuXL2/bhnvOXMOwNRz+u9/9rnXp0qXdRbFuLig4uovzNWvW2OLFi4OLd/Xqq94K4LWGNn1OF6zati50P/jBDwbbe++999q2s/feewejCNx29JlqF53OSOslCdyubTRaQReP2267bbv2dBfZemb/6quvDi4ydVH57rvv2qc//Wm7//77rXv37rblllva0qVLA+PevXuvN/JBwUA3WyZNmhT4aX/0OdfW2nf/sQN3YZemHeLaW8eUjsUTTjih7eYCgTv2K1x1hXpPmtaRIeXu+NeNQN0E0vdVc0u8//77bTezdJNNN+Xc973W72H4nKQbZBtvvHGbk45D932oFLjTHNPVAvfPf/7z4Pzx+uuvtwuOtQQpjVrSOS3q5tsvfvGL4Dv6la98xcaOHWv//u//bsuWLQv2ee3atfanP/0p+N/hc+ZHPvKR4AakbrJmHbjTnvt001g3bnU+qnQTQDcWVGfdENbjUfvtt1/buVfn1lmzZtnKlSuD/dW/dSNXvydnnXWWKaC7m5dx56R6/QbFbafSua+W44TA3bHzJZ9GoFYBAnetcnwOAU+gCIFbF6o333yzfeMb3wgupJI8k60Qpt4T9TTpwuXII48M9vyhhx6ys88+O/jf55xzTtCbq3CrizeFP62rCcEU7LfffvuaAvdvfvOb4AJIF0/qnVFY1MWfLk4UtH74wx8GoU/bP+WUU9oFbv0fv3fob3/7W7DuL3/5y+CC082qXEtoC/dGq0dJtq5n+I9//GPw/x955JFgQjRdDLvZ3qMC9+9//3s7/fTT7dlnnw32I0ng1jOwCqBPPPFExZ4tzXquXp3DDjuszUr7rBsFulDUBasuLmWqmxjyvPXWW003ChTQdcGtZcaMGUFPuUK2LtqPOeaYtrbW8aQ21qJedNe7Vu1iMKodqh1TM2fODEK/bhaEH2+ope3o4f6/k1ceA7dqp5nLNYJDI1n0fVdA0v//y1/+Eny31NutpdbvYThwh0O1/rsLa7ohVSlwpzm3RAXucL1VXkd6uHWz001EpmDm33zTd0bB/mc/+5n9x3/8hx1xRPvXzMUFN+eRVQ93Lec+t0+33357xVFRzkM3FhXIdbPRnXvlrdE++g3QOVu/WdOnTw/O01rU+6+ArqVRv0G1nPvi2q3SeY7AzaUrAs0RIHA3x52tllAg74Fbd/EVXtXToRCmcJdkCV98uuHeuthRL8lPfvKToEz9Ew7v6lEdM2ZM0GugbWmYXtoe7vAFlSZ20zDIDTfcsF2VXRD8zGc+09ZjH3cRohsB48aNa3eRVktoc2F2p512Cm4ubLfddu3q5i4iVR8FRPUsaakUuLWvGg2gtvnsZz9rv/rVrxIF7nBoUE+/ArMzqnSRHR4Sq9Csmy7hnsJwCHA3V1yoV+CpNNxfYUj7p3/Cjx2kbYfVq1cHN0MUrBUOvvWtb613Q8gdQ+F9raXtCNz5DtzbbLNNxTkj3Pddw3813HyLLbYIXqWnc0za76H77tx4441BIBswYEAbSi2BWx+udG6JCtz67+qR/sIXvhCMNOlo4HZ1fvTRR9cL1e5RItXR3QANn6zivqtZBu6OnPtcr71GbLlQ7fZLw/M1uki/Q+rpDp979XiCbijq9ZduCZ/Hjj766OA3QovORQr1Wf4G1Xrui2s3AneSKxzWQaAxAgTuxjizlRYQyHvgrhSckzRL+HOu11VDPdWjrKHkSZ7pCwfDpM9wu22oh92/IHb1dr3v6nlxwwarXYQoBOtGgZ4RDvf0pA1tujhTcFZvsHp8FRQrLe4Za/XO6xnCqMDtelH233//oFdZQThJD7fK09Bb3TxRL3X4YtpdZGvUgevxcjYaPuq8/Hq7gOBGQcydOzd4znXTTTcNbppo1IK/6H3i7gaOLmQVftK2gxsiqiH5rgx/O+qZP+OMM+xDH/qQafI/PRKRtu1UJoH7/2Tz2MOt1xCqtzE8zFs1do9IaAi2jl/Nx1Dr91Dl6fupsOufw2oJ3FHnlkqB292M0yMgej5co1Q6Gri1PxptovOrf/PN3ZTQ6KRKcz3EBbcsA3dHzn0a9q/RV/qt0PGw1157BQe2u0moc0q4bd3NzvD5OHyOcecFPSKj84sW/c5l/RtU67kvrt0I3EmucFgHgcYIELgb48xWWkCgFQK3C8u1BJbwM3rVDoc02wj3DLiQGvXssHtOUf/2n/t2oS3uMHUhOOqC3P+8m9gnHCD8Hm5XlsKEgqZ6tzU0O2ng1mgCjTDQkMTwTQT3vL6bMEgjEJyNepWiwrOzcAFAPWYahl5tcqJqNz78512j2sE9j679CT9HGjZ1n1XPpruQTtt24cDt3jfvtqFh9nr8YZ999gmeha32aqu4Y6Vef2/FSdOibmL53zv1Dqv30h/6neR76G6a/fa3vw3ClZ4Vd0tc4E56TKs8P3C7Hl091qJRIbpp6X+/qk3OFt43/3n5Sjff3GgknVfCI23C5cQFt7CHb6vn3zX8Xz3AbpLMpJOmdfTcpzbUTRO9TSPck+3OJRoJEZ7o0517w49GVXJwr6vT3+ImV6zHb1Ct575ajpNqn1Fb6qaFHtfQUHwWBBConwCBu36WlNTiAnkP3Gqeej3D3ZHA7Sbc8g8XNwFXmsCtMvwAm+QixJ/MzIU2N/GbXzc3SVvawO2HVz3H7dfXDZNVyNAz1dUmWYr6irlg73q21EusXne96zbckx13Ya3yawnclQJK2nZIGpxVRx1DfuBO2nbhwK2e0nC4d4FeIUgXnJdeemnQi9rMpRUDd9QomFoDd6XvodpYIzc0IaAbnp40cFeb3ds/t/jf53CPrh6TefDBByMDtx/sXf3cBJAaEh2ep8KFP5Xpbr650Scf/vCHgxEwesbbX+LOC+Hh6rox0bVr16CI8ORyKldD+zUcO2ngrse5Tzca1Y6f//zn24aVu5FF7ias21937vWf2Xd/959vThK46/EbVOu5L+rmcrXjxH1Goyyi2lLn0u9973vBI0IsCCBQHwECd30cKQUBK0Lgrtcs5R0J3EmHlCfZRrh3wfVaVLt41BBEPTepoeB6bZcClYZipx2WnLaH2z0TqOerw4Fbw0ndcG09c6jZwmsJ3P4zmv/4xz+CId6avTwcJpyNZn32e/XcV7iWwO16uFUPN/w/bTto4jdZ6HVtbrh4ktNK2rYLB+5KrwVT2+pCXbPjV3oVXpI61XOdVgzcUXNM1Bq43Q2p8PfQDeNVr6ye1w3PDxHXw6329SdkjDq3hL/PmnhQPfJuNIsCc6WbAXEBuNq50Z8oUZOB6ZxT7dGXuO1VG1JeaZJMvdHCTUgZdsri3OeGj7vHivTIi4aZ6yapP4rHbV+P2FQKk7UE7nr8BtV67otrt7RDynXzSedencPD86LU83xGWQi0qgCBu1Vbnv2uu0ARAnf4PdzhmX6jMPQDrJlc9R7ncPiIeyWLytMzmJrU5utf/3rwHFzaSdPc85qalTjqGW73DJ/ef53kGW7Vyw271LPN7lnhtKEt/H7rqAvZ8HDHSs9w6+JbF2sKdprszF0A1hK4wxPMyUHl6uIyPMxS++4u0OQWZeq2ryGiGtruLto03DpqGHol07iLQf8zqp9uEqj3Lum8APpM2raLC9zhv1fb57qfQCIKbMXAHQ7GYRZ3TlCY0o0kzWDu3jOf9nuoXmA9iqEhwy4cum3VErijzi3h77OGXqu+bjRL+PitxzPcKs+d4xWEdXPxmmuuCd41HX7G2T/U4r6rcc9wa6SI5lbQdnRO1aRk1QJ3Pc992hc3QZpc+/btG9y4k2d4Ekmt5wJ31LHiznUaDaDgqZFCOndn/RtU67kvrt3SBm7VI8nvbqPOfWwHgTIJELjL1JrsS1MFihC4BaQLCYVh9X6qJ89NNOPjKTDq2Tg9A6eewPCrmMJ39SvNUu5mu9b7qd1zg2kDd5pZyvXsmT8xmPbH74XSf3M3C7QPumjXc5C1hLaksyPrFWG68HWvy3IXfXo1jy6I9thjj3azhdcSuLVfbsber33ta0Fo1cWvH1zDw7yrtZveXeuGpKaZpTxNaPDbQW2oOundxJXqpn3U3zTpU58+fYJ/a9KpWtoubvSEm5xNk3ZF3WRo1MmmFQN3pVmk5e2GIIdnpa7le+huhj3wwANV3+Gc5rVgUecW933+8pe/HPS6avJBN5oli8DtbgZqNJNe2ygfDR3WNt2rCbMK3HoNos65OqdWC9z1Pve577MeA9HbIjSCKXzOdfvrzr377rtvuzbQ38OzlLtHc/Tfk85S3pHfoFrPfVkEbt2M1Q3yJUuWRN6UbdS5j+0gUCYBAneZWpN9aapAUQK3eq3Vc3nTTTcFk0KpJ1PPJocvxl555ZXg7xqOqEUBSJNvhV/9FfXeUE16pYs79dxqUiN3oZc2cGu79X4Hanj4o3rH3DONtYS2Wt//G34XbPhZZHfw1hq4XW+/LpR0s8KfMEjlhwO3nrkMvz89/B5uf4K0er+HO6oddNNAIy+06IL9hBNOaHvv+pNPPmkXX3yx6SaOXhmmC2Edj7W0XbXArXbV64R00c6Q8uSnVNcO/kRelUrwh+6q51dLeGLF8HuSw+/hVm9qeERILd9DvetevaAa0h2eVMvVtZYe7qhjOrxPmuwvXPcsArfKdL33ekRF5wMN0dd5PmqJC27Verj1e6LZ0dWzrRtgOqfGDSlXPep57nMTR+ocoUeE9PYC1UP/Di/hc6/ewqBzSPfu3du9h1ufD9+obNRvUC3nvrh2S9vDrXbWDXndaGdIefJzH2sikESAwJ1EiXUQSCBQlMCtXdFFknqEdTGoyYM0dNZNoOImCNN6eh5Ow+80y3Y4bOtvughWb4Z6ElSGmwzNTX6mQKuLS12Ahy+mkz7D7bah4K4LID0n7CbGcnVUvf0Zx6tNJOPqpte+aFijLrrCF71RM4NHhWD1hOqiTSFQZWoCLg1D1Gtq3n77bfMnUNK2whd9lXpyaw3cKttNFqT/rZsq/kV2eEi5npWeM2dO0G6quwK7jBV+NPJBr/Zyi44XBZNJkyYF++W3tT6v40Qh2R0ntbSDf0y59tZoBD02oOXQQw8Net816qLWtnMXov6kaeHt9O7dOwje/fv3T/Dtz26VVuzh1gRYuvjX8ajvlI4/tb++77rZon/C749P8z3UOUnhRjPUR03gGJ4MTL2PX/nKV4LveS3HdDhwH3PMMe1Gs4SP3zSjQ+JGaLg5FR5//HHTcawwrAAVtcQFt6hJ08KTDKpt3I1ZDcGu1sOtetT73Oee01fZ4TczhPfZnXv1znVNGqZFoVy/XzoedBPy3HPPNbWTO4/pWGjEb1At5764dqsWuP1J09xEfDq/y+Giiy4KzrUsCCBQHwECd30cKQWBQkya5jeTfrCnTZsWzGatC1pdeCjk7LjjjkHvni4Co4YhukCs4cdTp041XdzpQk8XseqdGj58eLvXKtXSw+3qq/dmqxdFAdFdGGko9pAhQ2zgwIHtbgZUmx1bFxK6EfDNb36z3edq6SV1dVP4VxCdNWtWWyjUkFhdrOhZVPWYVLroUw+0nqvUEMjw0pHA7V4vo16bSu+yDvcsKkzqlUhq/5dffjm4MNckbnpmUZ/3F10QqrfntttuC4bCqywdK3qFVviVQO5ztbSDO6ZUL93MUY+VylGgl6naW8elnr93Sy1t5y5E/deCqUwdv3rMotI+NeM014qBWze+9M+Pf/zj4DuvRd8XhTj/+572exi+4ZW0Pd2NuFqOafd9rtSjq+3Xe9I0t096bEg3Q6PeaR7e97jgVu21YJXOqVHlOfsszn3uERWF/fCbGSqde3WzVTcU1Quum6W6WaCbo7qR415t5h8bWf8G1XLui2u3aoG70kz7Op/rhmul39Wk3xXWQwCBygIEbo4MBOokUKQe7jrtMsXkTMAF7v3222+9CYNU1aihvDnbDaoTEihK4K5Ho3XkZlPS7Sv0acK+SvM7+GW4wKJHYzTqo0iLAreGB7u5GIpU91rq6gK3eqw1IsqNgKkUuKNGWdWyXT6DAAIIJBEgcCdRYh0EEggQuBMgsUpmAm4iqKgJgwjcmdFnWjCBu768rRC43XwOGibsJpOsr2L+StMIKAXpamE6/FqyESNG5G8nqBECCJRWgMBd2qZlxxot8KUfvp3pJmeetYlttlGnTLdB4cUSUMjW8616nlVD2vUMt5uRWBMm+Qs93MVqX9WWwF3fNitr4NbcEVp0PtCkVxotoGeZ9ay0P/9GfUWbV5rmXNCbBDQs/IILLgjezqBHaTQZXqWFwN28tmLLCLS6AIG71Y8A9r9uAv9x9xr71bP/vOip9/LZj3e2y7+xUb2LpbyCC/jPVsZNdkPgLmCDr33P/nrA3plVfJOhJ1u3oSdnVn6aghlSnkar/br+vASa7E/PcOvZ8bIu4efxw5O2Rd1gIHCX9UhgvxDIvwCBO/9tRA0LIrD2fbMrHlhjzy1+v641/sRWH7ARX+5iW25G73ZdYUtQmHq4NZvs7bffHvRsazK4r3/965E9WgTuYjb6ey88ZytvnGDvv/F63XZg3cq3bKP9D7JuJ32rbmV2tKBGBO6O1jGvn9d3e9SoUcFEiArbY8aMCSaILPNy4403BhPrfehDHwpmFtcw8fDs9f6+E7jLfDSwbwjkW4DAne/2oXYIIIAAAggggAACCCCAAAIFFSBwF7ThqDYCCCCAAAIIIIAAAggggEC+BQjc+W4faocAAggggAACCCCAAAIIIFBQAQJ3QRuOaiOAAAIIIIAAAggggAACCORbgMCd7/ahdggggAACCCCAAAIIIIAAAgUVIHAXtOGoNgIIIIAAAggggAACCCCAQL4FCNz5bh9qhwACCCCAAAIIIIAAAgggUFABAndBG45qI4AAAggggAACCCCAAAII5FuAwJ3v9qF2CCCAAAIIIIAAAggggAACBRUgcBe04ag2AggggAACCCCAAAIIIIBAvgUI3PluH2qHAAIIIIAAAggggAACCCBQUAECd0EbjmojgAACCCCAAAIIIIAAAgjkW4DAne/2oXYIIIAAAggggAACCCCAAAIFFSBwF7ThqDYCCCCAAAIIIIAAAggggEC+BQjc+W4faocAAggggAACCCCAAAIIIFBQAQJ3QRuOaiOAAAIIIIAAAggggAACCORbgMCd7/ahdggggAACCCCAAAIIIIAAAgUVIHAXtOGoNgIIIIAAAggggAACCCCAQL4FCNz5bh9qhwACCCCAAAIIIIAAAgggUFABAndBG45qI4AAAggggAACCCCAAAII5FuAwJ3v9qF2CCCAAAIIIIAAAggggAACBRUgcBe04ag2AggggAACCCCAAAIIIIBAvgUI3PluH2qHAAIIIIAAAggggAACCCBQUAECd0EbjmojgAACCCCAAAIIIIAAAgjkW4DAne/2oXYIIIAAAggggAACCCCAAAIFFSBwF7ThqDYCCCCAAAIIIIAAAggggEC+BQjc+W4faocAAggggAACCCCAAAIIIFBQgVIG7hUrVthNN91kM2bMsOeff95WrlxpvXv3tkGDBtno0aOtV69e6zXXQw89ZEOHDrUlS5ZENuWdd95phx9+eEGbmmojgAACCCCAAAIIIIAAAgg0UqB0gfvll1+2U045xR5++GHbdNNNg3DdpUuXIEgvXbrUdg/wT+IAACAASURBVNhhBxs/frwNHjy4nfN1111nI0aMqGpP4G7kocm2EEAAAQQQQAABBBBAAIFiC5QqcK9ZsyYIzTfffLMddthhdvnll7f1ZqvX+7zzzrOJEyfagAEDbOrUqbb99tu3td6YMWOCIH7ttdfaaaedVuxWpfYIIIAAAggggAACCCCAAAJNFyhV4F6wYIENGTLE1q5da7fddpv17du3HfDy5ctt2LBhdv/999uUKVOCIeRa3nrrLTvxxBPtiSeeCIL4fvvt1/SGoQIIIIAAAggggAACCCCAAALFFihV4L7vvvvs3HPPDZ7XVi939+7d12sd9YBr+Pi4ceNMvdpaNNz8qKOOstWrV9v06dOtT58+xW5Vao8AAggggAACCCCAAAIIINB0gVIF7jjNd955x0499VSbPHlyu8D92GOPBb3du+yyi5111lnBUPRHHnkkKG7gwIF25pln2pe+9CXr1KlT3Cb4OwIIIIAAAggggAACCCCAAAKBQEsF7meeeSYYcr5q1apg6Pg+++wTIPzkJz+xY445JugZ13PgXbt2tc0339yWLVtmixcvDiZfGzt2bPCP/saCAAIIIIAAAggggAACCCCAQJxAywTu119/PZi9XDON63ltTY7mwvOFF15oF198sW299dbBv0866STr3LlzEL613qWXXmrvvfeeXXHFFXbcccfFmfJ3BBBAAAEEEEAAAQQQQAABBFqjh1th+5xzzgme69YQcf1bvdlaNMGaeq7vueceO/nkk+3ss89uN3R83bp1dtFFFwX/HHjggXbLLbfYFltswaGDAAIIIIAAAggggAACCCCAQFWB0vdwv/rqq8Ez2OrZ3muvvYIe61133TXVYTFnzhw7/vjjg17vW2+91XbfffdUn583b16q9VkZAQQQQAABBBBAAAEEEEAgncBuu+2W7gMNWLvUgVuvCRs1apTNnj3b9t13X5swYYLtuOOOqVn1HPcRRxxh6ilXD7eCe5qFwJ1Gi3URQAABBBBAAAEEEEAAgfQCBO70ZjV/YubMmcEw8oULF9rRRx9tV199tW211VYVy9Ow8tdee8223HLLoBfbXxYtWmRHHnmkvfHGGzUF7pp3gg8igAACCCCAAAIIIIAAAggUVqB0Pdx65nratGnBs9grV660kSNH2gUXXGDdunWr2EjqBdfM5XoHt2YuHzBgwHrrPfTQQ8Frw7bZZptgRvPtttuusA1OxRFAAAEEEEAAAQQQQAABBBojULrAfccddwTPbCtAn3/++TZ69OiKvdaOV8PE9Xz2vffea5qtXP+E37etmcr1bu5rrrnGhg8fHgxL79KlS2Nah60ggAACCCCAAAIIIIAAAggUVqBUgVtDv4cNG2Z637aCsz/jeFQrTZkyxU4//fTgfdvh14K9/fbbdskllwQhe9ttt7XJkyfbHnvsUdjGpuIIIIAAAggggAACCCCAAAKNEyhV4L7sssuCV3wlWcaNG2djxowJVlUvtl77ddVVVwXD0PXKsO7du9uSJUts6dKltsMOO9j48eNt8ODBSYpmHQQQQAABBBBAAAEEEEAAAQTK8x7uVatWBUO+9fx2kiUcuLW+nv2eNWuWXXnllfb0008HQVvBe9CgQcGw9F69eiUplnUQQAABBBBAAAEEEEAAAQQQCARK1cNNmyKA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dkZBBBAAAEEEEAAAQQQQACBvAgQuPPSEtQDAQQQQAABBBBAAAEEEECgVAIE7lI1JzuD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dkZBBBAAAEEEEAAAQQQQACBvAgQuPPSEtQDAQQQQAABBBBAAAEEEECgVAIE7lI1JzuD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Yu5My8ve9+mz3nXnnh5ra1+Z10xdyKi1ht36WR79u5sx+61ofX+yAdKtW/sDAIIIIAAAggggAACCFQXIHBzhDRVQGF71JTVtua9plYj84133cDsymEbE7ozl2YDCCCAAAIIIIAAAgjkR4DAnZ+2aMmafH/mGnv4+ZKn7X+17L47bWDnD+7aku3MTiOAAAIIIIAAAggg0IoCBO5WbPUc7fPB41eVbhh5FK+Gl99zziY50qcqCCCAAAIIIIAAAgggkKUAgTtLXcqOFfjSD9+OXadMK8z6brcy7Q77ggACCCCAAAIIIIAAAlUECNwcH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RKGbhXrFhhN910k82YMcOef/55W7lypfXu3dsGDRpko0ePtl69elU8EObPn2+XXXaZPfroo7Z48eJEn+GI6pgAgbtjfnwaAQQQQAABBBBAAAEE8itQusD98ssv2ymnnGIPP/ywbbrppkG47tKliy1ZssSWLl1qO+ywg40fP94GDx7crlUefPBBGzVqlL3wwgvWs2dP69GjR9tn+vXrZxMmTLD+/fvntyULWjMCd0EbjmojgAACCCCAAAIIIIBArECpAveaNWtsxIgRdvPNN9thhx1ml19+eVtvtnq9zzvvPJs4caINGDDApk6dattvv30AtGjRIhs2bJg988wzNnbs2OCfrl27WvgzRx11lN1www3WvXv3WFRWSC5A4E5uxZoIIIAAAggggAACCCBQLIFSBe4FCxbYkCFDbO3atXbbbbdZ375927XG8uXLg2B9//3325QpU2zo0KHB36+++mo744wz7Oijj7ZJkyZZt27d2j7nPjN37tzgb4ccckixWjjntSVw57yBqB4CCCCAAAIIIIAAAgjULFCqwH3ffffZueeeGzx7rV7uSr3R6gG/7rrrbNy4cTZmzBhbtWqVDR8+3KZNm9YuhIdFf/SjH9l3vvMdO+ecc4JnvFnqJ0Dgrp8lJSGAAAIIIIAAAggggEC+BEoVuONo33nnHTv11FNt8uTJbYFbz3ZruPiyZcuCYeYabu4vd911lx1xxBHBc9/6LMPK46ST/53AndyKNRFAAAEEEEAAAQQQQKBYAi0VuPWMtoacq1db4XqfffYxNwxdzaZh6Lvuuut6LThnzhw7/vjjbYsttrA777wzmFSNpT4CBO76OFIKAggggAACCCCAAAII5E+gZQL366+/HsxersB84okn2rXXXhtMjJYkTCdZJ39NW4waEbiL0U7UEgEEEEAAAQQQQAABBNILtETgVtjW89d6rnvgwIHBv/Wct5YkYTrJOtXo582bl75lWuQTYx/4dIvs6T93c9wBL7TU/rKzCCCAAAIIIIAAAgg0SmC33XZr1KYSb6f0gfvVV1+1M888M+jZ3muvvYKe7fCw8SRhOsk6BO7Ex1y7FQnctbnxKQQQQAABBBBAAAEEEGgvQOBu8BGh57NHjRpls2fPtn333dcmTJhgO+64Y7tavPjii3bssccG/2369OnWp0+f9WrpAnePHj1sxowZts022zR4T8q7OYaUl7dt2TMEEEAAAQQQQAABBFpdoLQ93DNnzgyGkS9cuDB4v7betb3VVlut197MUt7crwCBu7n+bB0BBBBAAAEEEEAAAQSyEyhd4F63bl3wTu2zzz7bVq5caSNHjrQLLrjAunXrVlExyXu4L7zwQrv44ot5D3cGxyGBOwNUikQAAQQQQAABBBBAAIFcCJQucN9xxx3BM9urV6+2888/30aPHm2dO3euiq3e7zPOOCPoCZ80aVK7cL58+XIbNmyYzZ07N/jbIYcckouGK0slCNxlaUn2AwEEEEAAAQQQQAABBHyBUgXuRYsWBeFY79tWr7R6uTt16hTb6uHPjRkzJvicesRXrFhh5513nk2cONEGDx5skydPtu7du8eWxwrJBQjcya1YEwEEEEAAAQQQQAABBIolUKrAfdlll9nYsWMTtcC4ceNM4dot4We+e/bsaZogTc93L1261Pr16xdMuNa/f/9EZbNScgECd3Ir1kQAAQQQQAABBBBAAIFiCZQmcIefxU7SBH7g1mfmz59vCu2PPvqoLV68OHhX96BBg4Jh6b169UpSLOukFCBwpwRjdQQQQAABBBBAAAEEECiMQGkCd2HEqWg7AQI3BwQCCCCAAAIIIIAAAgiUVYDAXdaWLch+EbgL0lBUEwEEEEAAAQQQQAABBFILELhTk/GBegoQuOupSVkIIIAAAggggAACCCCQJwECd55aowXrQuBuwUZnlxFAAAEEEEAAAQQQaBEBAneLNHRed5PAndeWoV4IIIAAAggggAACCCDQUQECd0cF+XyHBAjcHeLjwwgggAACCCCAAAIIIJBjAQJ3jhunFapG4G6FVmYfEUAAAQQQQAABBBBoTQECd2u2e272msCdm6agIggggAACCCCAAAIIIFBnAQJ3nUEpLp0AgTudF2sjgAACCCCAAAIIIIBAcQQI3MVpq1LWlMBdymZlpxBAAAEEEEAAAQQQQMDMCNwcB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IGWCNyzZs2yk046yU4//XQbM2ZMxZZ66KGHbOjQobZkyZLIlrzzzjvt8MMPL2ZL57TWBO6cNgzVQgABBBBAAAEEEEAAgQ4LlD5wP/XUUzZy5EibO3eujRs3LjJwX3fddTZixIiqoATuDh9v6xVA4K6/KSUigAACCCCAAAIIIIBAPgRKG7jXrVtnd911l5177rm2cOHCQLta4FbP9/jx4+3aa6+10047LR+t0wK1IHC3QCOziwgggAACCCCAAAIItKhAKQP3Sy+9ZD/4wQ+CwK1lww03tBUrVkQG7rfeestOPPFEe+KJJ2zq1Km23377tejh0PjdJnA33pwtIoAAAggggAACCCCAQGMEShe433zzTTvhhBNs5syZ1qdPH/ve975ns2fPtuuvvz4ycOu57aOOOspWr15t06dPDz7H0hgBAndjnNkKAggggAACCCCAAAIINF6glIH7/PPPt759+9rRRx9t3bp1C57N1jPaUUPKH3vssWDCtF122cXOOussu/zyy+2RRx4JWmPgwIF25pln2pe+9CXr1KlT41uo5FskcJe8gdk9BBBAAAEEEEAAAQRaWKB0gbtSW8YF7p/85Cd2zDHHWO/evW3NmjXWtWtX23zzzW3ZsmW2ePFi23TTTW3s2LHBP/obS/0ECNz1s6QkBBBAAAEEEEAAAQQQyJcAgdvMLrzwQrv44ott6623Dv6tV4h17tw5CN+aRO3SSy+19957z6644go77rjj8tWCBa8NgbvgDUj1EUAAAQQQQAABBBBAIFKg5QP32rVrg57re+65x04++WQ7++yz2w0d12znF110UfDPgQceaLfccottscUWHFJ1EiBw1wmSYhBAAAEEEEAAAQQQQCB3Ai0fuJO0yJw5c+z4448Per1vvfVW23333ZN8rG2defPmpVq/lVYe+8CnW2l3bdwBL7TU/rKzCCCAAAIIIIAAAgg0SmC33XZr1KYSb4fAnYBKz3EfccQR9vrrrwc93HvttVeCT/3fKgTuaC4Cd6pDiZURQAABBBBAAAEEEEAgQoDA3aRDI27SNA0rf+2112zLLbcMerH9ZdGiRXbkkUfaG2+8UVPgbtJuF2KzDCkvRDNRSQQQQAABBBBAAAEEEKhBoOV7uBcsWGBDhgwJ3sE9depUGzBgwHqMDz30UPDasG222cY0o/l2221XAzUfqSRA4Oa4QAABBBBAAAEEEEAAgbIKtHzg1jBxPZ997733BrOV65/w+7Y1U7nezX3NNdfY8OHDbcKECdalS5eyHg8N3y8Cd8PJ2SACCCCAAAIIIIAAAgg0SKDlA7ecp0yZYqeffnrwvu3wa8Hefvttu+SSS4KQve2229rkyZNtjz32aFDTtMZmCNyt0c7sJQIIIIAAAggggAACrShA4DYL3ret135dddVVtnLlSuvdu7d1797dlixZYkuXLrUddtjBxo8fb4MHD27FYyTTfSZwZ8pL4QgggAACCCCAAAIIINBEAQL3v/D1vu1Zs2bZlVdeaU8//XQQtBW8Bw0aZKNHj7ZevXo1sZnKu2kCd3nblj1DAAEEEEAAAQQQQKDVBVoicLd6I+d5/wnceW4d6oYAAggggAACCCCAAAIdESBwd0SPz3ZYgMDdYUIKQAABBBBAAAEEEEAAgZwKELhz2jCtUi0Cd6u0NPuJAAIIIIAAAggggEDrCRC4W6/Nc7XHBO5cNQeVQQABBBBAAAEEEEAAgToKELjriElR6QUI3OnN+AQCCCCAAAIIIIAAAggUQ4DAXYx2Km0tCdylbVp2DAEEEEAAAQQQQACBlhcgcLf8IdBcAAJ3c/3ZOgIIIIAAAggggAACCGQnQODOzpaSEwgQuBMgsQoCCCCAAAIIIIAAAggUUoDAXchmK0+lCdzlaUv2BAEEEEAAAQQQQAABBNoLELg5Ip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R3ZutQAAIABJREFU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WiJwz5o1y0466SQ7/fTTbcyYMZGc8+fPt8suu8weffRRW7x4sfXu3dsGDRpko0ePtl69emXYDK1bNIG7dduePUcAAQQQQAABBBBAoOwCpQ/cTz31lI0cOdLmzp1r48aNiwzcDz74oI0aNcpeeOEF69mzp/Xo0cOWLFliS5cutX79+tmECROsf//+ZT8eGr5/BO6Gk7NBBBBAAAEEEEAAAQQQaJBAaQP3unXr7K677rJzzz3XFi5cGHBGBe5FixbZsGHD7JlnnrGxY8cG/3Tt2tVWrFhh5513nk2cONGOOuoou+GGG6x79+4NaprW2AyBuzXamb1EAAEEEEAAAQQQQKAVBUoZuF966SX7wQ9+EARuLRtuuGEQnqMC99VXX21nnHGGHX300TZp0iTr1q1b27GwfPnyIIyrh1x/O+SQQ1rxOMlsnwncmdFSMAIIIIAAAggggAACCDRZoHSB+80337QTTjjBZs6caX369LHvfe97Nnv2bLv++usrBu5Vq1bZ8OHDbdq0aTZlyhQbOnToek3yox/9yL7zne/YOeecEzzjzVI/AQJ3/SwpCQEEEEAAAQQQQAABBPIlUMrAff7551vfvn2DHmv1Vo8YMcKuu+66ioFbz2lruPiyZcts6tSpNmDAgPVaSD3lRxxxhA0ePNgmT57MsPI6HsME7jpiUhQCCCCAAAIIIIAAAgjkSqB0gbuSbrXAvWDBAhsyZEjwsdtuu8123XXX9YqYM2eOHX/88bbFFlvYnXfeGUyqxlIfAQJ3fRwpBQEEEEAAAQQQQAABBPIn0PKBO0mYTrJO/pq2GDUicBejnaglAggggAACCCCAAAIIpBcgcCfovSZwpz+wkn6CwJ1UivUQQAABBBBAAAEEEECgaAIE7gYE7nnz5hXtuGhYfcc+8OmGbSsPGxp3wAt5qAZ1QAABBBBAAAEEEECgdAK77bZb7vap5QP3iy++aMcee2zQMNOnTw9mNvcX18Pdo0cPmzFjhm2zzTapGpLAHc1F4E51KLEyAggggAACCCCAAAIIRAgQuJt0aDBLeZPgE2yWIeUJkFgFAQQQQAABBBBAAAEECinQ8j3cSd7DfeGFF9rFF1/Me7gzOMQJ3BmgUiQCCCCAAAIIIIAAAgjkQqDlA7da4eqrr7YzzjgjeG/3pEmTgnd3u2X58uU2bNgwmzt3bvC3Qw45JBcNV5ZKELjL0pLsBwIIIIAAAggggAACCPgCBG4zW7RoURCqn3nmGRszZoydffbZQehesWKFnXfeeTZx4kQbPHiwTZ482bp3785RVEcBAncdMSkKAQQQQAABBBBAAAEEciVA4P5Xc8ycOTMYMr5w4ULr2bOnaYK0JUuW2NKlS61fv342YcIE69+/f64arwyVIXCXoRXZBwQQQAABBBBAAAEEEKgkQOAOqcyfP98uu+wye/TRR23x4sXWu3dvGzRokI0ePdp69erFEZSBAIE7A1SKRAABBBBAAAEEEEAAgVwItETgzoU0lagoQODmwEAAAQQQQAABBBBAAIGyChC4y9qyBdkvAndBGopqIoAAAggggAACCCCAQGoBAndqMj5QTwECdz01KQsBBBBAAAEEEEAAAQTyJEDgzlNrtGBdCNwt2OjsMgIIIIAAAggggAACLSJA4G6Rhs7rbhK489oy1AsBBBBAAAEEEEAAAQQ6KkDg7qggn++QAIG7Q3x8GAEEEEAAAQQQQAABBHIsQODOceO0QtUI3K3QyuwjAggggAACCCCAAAKtKUDgbs12z81eE7hz0xRUBAEEEEAAAQQQQAABBOosQOCuMyjFpRMgcKfzYm0EEEAAAQQQQAABBBAojgCBuzhtVcqaErhL2azsFAIIIIAAAggggAACCJgZgZvDoKkCBO6m8rNxBBBAoJACLy9736bPedeeeHmtrX5nXSH3IarSG3fpZHv27mzH7rWh9f7IB0q1b+xMtgJ8L7L1pXQEahUgcNcqx+fqIkDgrgsjhSCAAAItI6BQMWrKalvzXrl3uesGZlcO25jQXe5mrtve8b2oGyUFIVB3AQJ33UkpMI0AgTuNFusigAACCHx/5hp7+PmSp+1/NfO+O21g5w/uSqMjECvA9yKWiBUQaJoAgbtp9GxYAgRujgMEEEAAgTQCB49fVbph5FH7r+Hl95yzSRoe1m1RAb4XLdrw7HYhBAjchWim8laSwF3etmXPEEAAgSwE+N3IQpUyiy7A96LoLUj9yyxA4C5z6xZg3/iBKEAjUUUEEEAgRwL8buSoMahKbgT4XuSmKagIAusJELg5KJoqwA9EU/nZOAIIIFA4AX43CtdkVLgBAnwvGoDMJhCoUYDAXSMcH6uPAD8Q9XGkFAQQQKBVBPjdaJWWZj/TCPC9SKPFugg0VoDA3VhvtuYJ8APBIYEAAgggkEaA3400WqzbKgJ8L1qlpdnPIgoQuIvYaiWqMz8QJWpMdgUBBBBogAC/Gw1AZhOFE+B7Ubgmo8ItJEDgbqHGzuOu8gORx1ahTggggEB+BfjdyG/bULPmCfC9aJ49W0YgToDAHSfE3zMV4AciU14KRwABBEonwO9G6ZqUHaqDAN+LOiBSBAIZCRC4M4Kl2GQC/EAkc2ItBBBAAIF/CvC7wZGAwPoCfC84KhDIrwCBO79t0xI14weiJZqZnUQAAQTqJsDvRt0oKahEAnwvStSY7ErpBAjcpWvSYu0QPxDFai9qiwACCDRbgN+NZrcA28+jAN+LPLYKdULgnwIEbo6EpgrwA9FUfjaOAAIIFE6A343CNRkVboAA34sGILMJBGoUIHDXCMfH6iPAD0R9HCkFAQQQaBUBfjdapaXZzzQCfC/SaLEuAo0VIHA31puteQL8QHBIIIAAAgikEeB3I40W67aKAN+LVmlp9rOIAgTuIrZaierMD4TZey+/aKumT7V3nnzM1q1eVaLWNeu08SbWZY8BtsmxQ22D3n1KtW/sDAIINEeA343muLPVfAvwvch3+1C71hYgcLd2+zd971v9B0Jh+41vD7d1a/5/e28C/9tU7/8vl865hiIhN4QcqehShjJlvnXUkYc5QqZCyByXMhdRMguJg4jIjTSYTslVpigVRYkUEjJ2xPV/vPbP+v73d5/9+ezhu/f+rLXfz/14eCjf/VnD8/1+r7Vea9ozR26LNgsw26TJbr6Tz0F0twmZtCFghID1fsOImalmRQLERUVgvA6BDgkguDuETVazErDeQTxz9CFu5oxrTbjG5LU3cG849BgTdaWSEIBAewSs9xvtkSXlmAkQFzFbj7L3nQCCu+8WDrx+1juIJ6at3btt5INcTtvLF7hqRuAeSfEgAIHQCVjvN0K3D+UbDQHiYjTcyRUCZQgguMtQ4p3WCFjvIP62/iqtsQ0x4QWvuzXEYlEmCEAgIgLW+42ITEVROyRAXHQIm6wgUJEAgrsiMF5vloD1DgLB3aw/kRoEINB/Atb7jf5bmBrWIUBc1KHGbyDQDQEEdzecyWUAAesdBIKb0IAABCBQjYD1fqMaLd62QoC4sGJp6hkjAQR3jFbrUZmtdxAI7h45M1WBAAQ6IWC93+gEMplER4C4iM5kFNgQAQS3IWOHWFXrHQSCO0SvpEwQgEDIBKz3GyHbhrKNjgBxMTr25AyBIgII7iJC/L1VAtY7CAR3q+5F4hCAQA8JWO83emhSqtQAAeKiAYgkAYGWCCC4WwJLsuUIWO8gENzl/IS3IAABCHgC1vsNPAECeQSIC/wCAuESQHCHaxsTJbPeQSC4Tbg5lYQABBokYL3faBAlSfWIAHHRI2NSld4RQHD3zqRxVch6B4HgjstfKS0EIDB6Atb7jdFbgBKESIC4CNEqlAkC/48AghtPGCkB6x0Egnuk7kfmEIBAhASs9xsRmowid0CAuOgAMllAoCYBBHdNcPysGQLWOwgEdzN+RCoQgIAdAtb7DTuWpqZVCBAXVWjxLgS6JYDg7pY3uWUIWO8gENyEBAQgAIFqBKz3G9Vo8bYVAsSFFUtTzxgJILhjtFqPymy9g0Bw98iZqQoEINAJAev9RieQySQ6AsRFdCajwIYIILgNGTvEqlrvIBDcIXolZYIABEImYL3fCNk2lG10BIiL0bEnZwgUEUBwFxHi760SsN5BILhbda+oE7//sf9zl9zyL/ez+19xL770atR1yRZ+zkmzufdPmd1tterr3JQ3/1uv6kZl2idgvd9onzA5xEiAuIjRapTZCgEEtxVLB1pP6x0EgjtQxxxxsSS29zr/RTfz5REXpOXsJ8/h3Mnbz4nobplz35K33m/0zZ7UpxkCxEUzHEkFAm0QQHC3QZU0SxOw3kEguEu7iqkXj75yprvxNz1X269ZdJ13zeEO3XiyKftS2YkRsN5vTIwev+4rAeKir5alXn0ggODugxUjroP1DgLBHbHztlj0j5zwQu+2kQ/Cpe3lV+8/V4s0SbpvBKz3G32zJ/VphgBx0QxHUoFAGwQQ3G1QJc3SBKx3EAju0q5i6kXrcWHK2FS2MgHiozIyfmCAAHFhwMhUMVoCCO5oTdePglvvIBDc/fDjpmthPS6a5kl6/SJAfPTLntSmGQLERTMcSQUCbRBAcLdBlTRLE7DeQSC4S7uKqRetx4UpY1PZygSIj8rI+IEBAsSFASNTxWgJILijNV0/Cm69g0Bw98OPm66F9bhomifp9YsA8dEve1KbZggQF81wJBUItEEAwd0GVdIsTcB6B4HgLu0qpl60HhemjE1lKxMgPioj4wcGCBAXBoxMFaMlgOCO1nT9KLj1DgLB3Q8/broW1uOiaZ6k1y8CxEe/7EltmiFAXDTDkVQg0AYBBHcbVEmzNAHrHQSCu7SrmHrRelyYMjaVrUyA+KiMjB8YIEBcGDAyVYyWAII7WtP1o+DWOwgEdz/8uOlaWI+LpnmSXr8IEB/9sie1aYYAcdEMR1KBQBsEENxtUCXN0gSsdxAI7tKuYupF63FhythUtjIB4qMyMn5ggABxYcDIVDFaAgjuaE3Xj4Jb7yAQ3P3w46ZrYT0umuZJev0iQHz0y57UphkCxEUzHEkFAm0QQHC3QZU0SxOw3kEguEu7iqkXrceFKWNT2coEiI/KyPiBAQLEhQEjU8VoCSC4ozVdPwpuvYNAcPfDj5uuhfW4aJon6fWLAPHRL3tSm2YIEBfNcCQVCLRBAMHdBlXSLE3AegeB4C7tKqZetB4XpoxNZSsTID4qI+MHBggQFwaMTBWjJYDgjtZ0/Si49Q4Cwd0PP266FtbjommepNcvAsRHv+xJbZohQFw0w5FUINAGAQR3G1RJszQB6x0Egru0q5h60XpcmDI2la1MgPiojIwfGCBAXBgwMlWMlgCCO1rT9aPg1jsIBHc//LjpWliPi6Z5kl6/CBAf/bIntWmGAHHRDEdSgUAbBBDcbVAlzdIErHcQCO7SrmLqRetxYcrYVLYyAeKjMjJ+YIAAcWHAyFQxWgII7mhN14+CW+8gENz98OOma2E9LprmSXr9IkB89Mue1KYZAsRFMxxJBQJtEEBwt0GVNEsTsN5BILhLu4qpF63HhSljU9nKBIiPysj4gQECxIUBI1PFaAkguKM1XT8Kbr2DQHD3w4+broX1uGiaJ+n1iwDx0S97UptmCBAXzXAkFQi0QQDB3QZV0ixNwHoHgeAu7SqmXrQeF6aMTWUrEyA+KiPjBwYIEBcGjEwVoyWA4I7WdP0ouPUOAsHdDz9uuhbW46JpnqTXLwLER7/sSW2aIUBcNMORVCDQBgEE92tUb7jhBrfddtu5Rx55ZCDnyy+/3G2yySZt2MFsmtY7CAS3WdcfWnHrcYFXQGAYAeID/4DArASIC7wCAuESQHC/ZpszzzzT7bbbbkMtheBu3pGtdxAI7uZ9qg8pWo+LPtiQOrRHgPhojy0px0uAuIjXdpS8/wQQ3K/Z+IADDnAnnHCCO+OMM9yuu+7af8sHUkPrHQSCOxBHDKwY1uMiMHNQnMAIEB+BGYTiBEGAuAjCDBQCArkEENzOuWeffdbtsMMO7mc/+5mbPn26W3fddXGXjghY7yAQ3B05WmTZWI+LyMxFcTsmQHx0DJzsoiBAXERhJgpplACC27nk3Pbmm2/uXnzxRXfJJZe4ZZZZxqg7dF9t6x0Egrt7n4shR+txEYONKOPoCBAfo2NPzuESIC7CtQ0lgwCC2zl38803JxemLbfccm7fffd1J554opsxY0biHWussYbbe++93Xrrredmm202PKZhAtY7CAR3ww7Vk+Ssx0VPzEg1WiJAfLQElmSjJkBcRG0+Ct9zAghu59yll17qttxySzdlyhQ3c+ZMN3nyZDfffPO5xx57zD388MNunnnmcQceeGDyj/7G0xwB6x0Egrs5X+pTStbjok+2pC7NEyA+mmdKivETIC7ityE16C8BBLdz7rDDDnNHHnmkW3jhhZN/77jjjm722WdPxLcuUTvuuOPcyy+/7E466SS39dZb99cbRlAz6x0EgnsEThdBltbjIgITUcQREiA+RgifrIMlQFwEaxoKBgFnXnC/8sorycr11Vdf7XbZZRe33377jds6/uqrr7ojjjgi+WfDDTd0F1xwgZt//vkruc4dd9xR6X1LLx/4w3dYqq770gfvHVfft352+Kfo+gbnoePO6FuVWqmP9bhoBSqJ9oYA8dEbU1KRBgkQFw3CJKmoCay44orBld+84C5jkVtuucVtu+22yar3hRde6FZeeeUyPxt7B8E9GJf1DgLBXSmUzLxsPS7MGJqK1iJAfNTCxo96ToC46LmBqV5pAgju0qjCelHnuDfddFP35JNPJivcq666algFjLg01rdAsaU8YudtsejW46JFtCTdAwLERw+MSBUaJ0BcNI6UBCHQGAFWuJ1z2lb+xBNPuAUWWCBZxc4+Dz74oNtss83c008/jeBuzPX+X0LWOwgEd8MO1ZPkrMdFT8xINVoiQHy0BJZkoyZAXERtPgrfcwLmBffdd9/tttlmm+Qb3NOnT3err776LCa/4YYbks+GLbLIIsmN5osvvnjP3aK76lnvIBDc3flaTDlZj4uYbEVZuydAfHTPnBzDJ0BchG8jSmiXgHnBrW3iOp99zTXXJLeV65/097Z1U7m+zX366ae7nXfe2Z122mlu0qRJdj2m4Zpb7yAQ3A07VE+Ssx4XPTEj1WiJAPHREliSjZoAcRG1+Sh8zwmYF9yy7/nnn+/22GOP5Hvb6c+CPf/88+6oo45KRPaiiy7qzjvvPPe+972v5y7RbfWsdxAI7m79LZbcrMdFLHainKMhQHyMhju5hk2AuAjbPpTONgEEt3PJ97b12a9TTjnFPffcc27KlClu3nnndY888oh79NFH3VJLLeVOOOEEt/HGG9v2lhZqb72DQHC34FQ9SNJ6XPTAhFShRQLER4twSTpaAsRFtKaj4AYIILhfM7K+t3399de7k08+2d12222J0Jbwnjp1qttnn33ckksuacAduq+i9Q4Cwd29z8WQo/W4iMFGlHF0BIiP0bEn53AJEBfh2oaSQQDBjQ+MlID1DgLBPVL3CzZz63ERrGEoWBAEiI8gzEAhAiNAXARmEIoDgRQBBDfuMFIC1jsIBPdI3S/YzK3HRbCGoWBBECA+gjADhQiMAHERmEEoDgQQ3PhAKASsdxAI7lA8MaxyWI+LsKxBaUIjQHyEZhHKEwIB4iIEK1AGCOQTYIUbzxgpAesdBIJ7pO4XbObW4yJYw1CwIAgQH0GYgUIERoC4CMwgFAcCrHDjA6EQsN5BILhD8cSwymE9LsKyBqUJjQDxEZpFKE8IBIiLEKxAGSDACjc+ECAB6x0EgjtApwygSNbjIgATUISACRAfARuHoo2MAHExMvRkDIFCAmwpL0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3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0QFbAzAAAgAElEQVT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3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/OvXz/fe6FS6a7l35+s3v1xRcCtlb1os0251xu0vtWd3NttZ2bY8oy1RMw+gviwqjhqXYUBBDcUZipv4W03kEguPvr2xOpmfW4mAg7ftt/AtbjQ2L76c/s7F6dObPXxp5t0mQ338nnILpLWtl6XJTExGsQGAkBBPdIsJOpJ2C9g0BwEwt5BKzHBV4BgWEErMfHM0cf4mbOuNaEk0xeewP3hkOPMVHXiVbSelxMlB+/h0CbBBDcbdIl7UIC1jsIBHehi5h8wXpcmDQ6lS5NwHp8PDFt7d5tIx9kfG0vX+CqGaV9w/KL1uPCsu2pe/gEENzh26jXJbTeQSC4e+3etStnPS5qg+OHJghYjw/6DRNuXrmS1uOiMjB+AIEOCSC4O4RNVrMSsN5BMHAiKvIIWI8LvAICwwhYjw/6DeKDfsO56/97bhwBAtEQQHBHY6p+FpSB0yr9NOyAWi143a2m6lu3stbjoi43fmeDgPX4QHDb8POqtbQeF1V58T4EuiSA4O6SNnnNQsB6B8HAiaBgpYKVCqKgGgH6DSZqq3mMjbetx4UNK1PLWAkguGO1XE/Kbb2DQHD3xJEbrob1uGgYJ8n1jID1+KDf6JlDN1Qd63HREEaSgUArBBDcrWAl0bIErHcQDJzKeoqt96zHhS1rU9uqBKzHB/1GVY+x8b71uLBhZWoZKwEEd6yW60m5rXcQDJx64sgNV8N6XDSMk+R6RsB6fNBv9MyhG6qO9bhoCCPJQKAVAgjuVrCSaFkC1jsIBk5lPcXWe9bjwpa1qW1VAtbjg36jqsfYeN96XNiwMrWMlQCCO1bL9aTc1jsIBk49ceSGq2E9LhrGSXI9I2A9Pug3eubQDVXHelw0hJFkINAKAQR3K1hJtCwB6x0EA6eynmLrPetxYcva1LYqAevxQb9R1WNsvG89LmxYmVrGSgDBHavlelJu6x0EA6eeOHLD1bAeFw3jJLmeEbAeH/QbPXPohqpjPS4awkgyEGiFAIK7FawkWpaA9Q6CgVNZT7H1nvW4sGVtaluVgPX4oN+o6jE23rceFzasTC1jJYDgjtVyPSm39Q6CgVNPHLnhaliPi4ZxklzPCFiPD/qNnjl0Q9WxHhcNYSQZCLRCAMHdClYSLUvAegfBwKmsp9h6z3pc2LI2ta1KwHp80G9U9Rgb71uPCxtWppaxEkBwx2q5npTbegfBwKknjtxwNazHRcM4Sa5nBKzHB/1Gzxy6oepYjwthfPn++9wLl0x3L/38Zvfqiy80RDaMZGabcy436X2ru7m22s7NMWWZMApFKUoTQHCXRsWLbRCw3kEwcGrDq+JP03pcxG9BatAmAevxQb/RpnfFm7b1uJDYfvozO7tXZ86M14glSj7b5MluvpPOQXSXYBXSKwjukKxhsCzWOwgGTgadvkSVrcdFCUS8YpiA9fig3zDs/EOqbj0unjn6EDdzxrUmnGPy2hu4Nxx6jIm69qWSCO6+WDLSeljvIBg4Req4LRfbely0jJfkIydgPT7oNyJ34JaKbz0unpi2du+2kQ9yFW0vX+CqGS15Esm2QQDB3QZV0ixNwHoHwcCptKuYetF6XJgyNpWtTMB6fNBvVHYZEz8gLlYxYWdfyQWvu9VUfWOvLII7dgtGXn46CDqIyF24leJbj4tWoJJobwhYjw8Ed29cudGKEBeMpxp1KBJrlACCu1GcJFaVAB0EHURVn7HwvvW4sGBj6lifgPX4QHDX950+/5K4YDzVZ/+OvW4I7pQF77rrLnf88ce7m266yT388MNuypQpburUqW6fffZxSy65ZOy2DrL8dBB0EEE65ogLZT0uRoyf7AMnYD0+ENyBO+iIikdcMJ4akeuRbQkCCO7XIF177bVur732cvfee69bbLHF3EILLeQeeeQR9+ijj7qVVlrJnXbaaW6VVWwFcwn/mfArdBC2fIozR+VCxnpclKPEW1YJWI8PBLdVzx9eb+KC8RSRES4BBLdz7sEHH3Tbb7+9u/POO92BBx6Y/DN58mT31FNPuYMOOsidddZZbvPNN3dnn322m3feecO1ZoQlo4Ogg4jQbVsvsvW4aB0wGURNwHp8ILijdt/WCk9cMJ5qzblIeMIEENzOuVNPPdXtueeebosttnDnnnuum3vuucfAPv7444kYv/3225O/TZs2bcLQSeD/J0AHQQdBPMxKwHpc4BMQGEbAenwguImPPALEBeMpIiNcAuYF9wsvvOB23nlnd/HFF7vzzz/fbbfddrNY69hjj3UHH3yw23///ZMz3jzNEaCDoINozpv6k5L1uOiPJalJGwSsxweCuw2vij9N4oLxVPxe3N8amBfcOqet7eKPPfaYmz59ult99dVnsfYVV1zhNt10U7fxxhu78847j23lDcYDHQQdRIPu1JukrMdFbwxJRVohYD0+ENytuFX0iRIXjKeid+IeV8C84L777rvdNttsk5j4oosucssvv/ws5r7lllvctttu6+aff353+eWXJ5eq8TRDgA6CDqIZT+pXKtbjol/WpDZNE7AeHwjupj2qH+kRF4yn+uHJ/ayFecFdRkyXeaef7tF+regg6CDa97L4crAeF/FZjBJ3ScB6fCC4u/S2ePIiLhhPxeOt9kqK4C6xeo3gbi8w6CDoINrzrnhTth4X8VqOkndBwHp8ILi78LL48iAuGE/F57V2Sozg7kBw6zvePBCAAAQgAAEIQAACEIAABCDQHgF9WSq0x7zgvu+++9xWW22V2OWSSy5xyyyzzCw28ivcCy20kLvsssvcIossUsmOCO5KuHgZAhCAAAQgAAEIQAACEIBAZQII7srI2v8Bt5S3z5gcIAABCEAAAhCAAAQgAAEIWCRgfoW7zHe4DzvsMHfkkUfyHW6LEUKdIQABCEAAAhCAAAQgAAEI1CRgXnCL26mnnur23HNPt8UWW7hzzz3XzT333GM4H3/8cbf99ts7bU/Q36ZNm1YTNT+DAAQgAAEIQAACEIAABCAAAUsEENzOuQcffDAR1Xfeeac74IAD3H777ZeI7qeeesoddNBB7qyzznIbb7yxO++889y8885ryT+oKwQgAAEIQAACEIAABCAAAQjUJIDgfg3clVdemWwZf+CBB9xiiy3mdEGaznc/+uijTpeenXbaaW6VVWx9cqCmT/EzCEAAAhCAAAQgAAEIQAACEHDOIbhTbnDXXXe5448/3t10003u4YcfdlOmTHFTp051++yzj1tyySVxGAhAAAIQgAAEIAABCEAAAhCAQGkCCO7SqHgRAhCAAAQgAAEIQAACEIAABCBQngCCuzwr3oQABCAAAQhAAAIQgAAEIAABCJQmgOAujYoXIQABCEAAAhCAAAQgAAEIQAAC5QkguMuz4k0IQAACEIAABCAAAQhAAAIQgEBpAgju0qh4EQIQgAAEIAABCEAAAhCAAAQgUJ4Agrs8K96EAAQgAAEIQAACEIAABCAAAQiUJoDgLo2KFyEAAQhAIFYC999/v7v99tvdO9/5Trf88svHWg3KDQEIQAACEIBAZAQQ3JEZjOJ2Q2DmzJnue9/7nvvWt77lbrnlluS77PPMM497+9vf7tZcc0230047uXe/+93dFIZcINASgbSf33nnnU6iVM+73vUut/baa7tddtklEaezzTZbSyVoNtlnnnnGfec733GXXnqp+9WvfpXEbfY5//zz3XbbbddsxqTWGwK0/b0xZW5FzjzzTHf66ae7Sy65JGnn9Pz4xz92O+64ozvxxBPdRhtt1G8ADdXuH//4h/vEJz7hrrzySvelL33JHXDAAeNSnujfGyomybxG4NFHH3Uf+9jH3Oqrr+6OOuqopE9/6aWX3Kc//Wn31FNPuW984xvu9a9/PbxaJIDgbhEuScdJ4Nprr3WHH364+9///d+kAlOmTHHzzTefe+WVV9wf/vAHp45k3nnndXvssYf73Oc+5yZPnhxnRSm1aQI333yzO/DAA8f8fLHFFnNvfvObx/m5Jpk22WQTd8wxx7hFF100aF633nqr22effcbqky2s6qLB9CmnnOLmn3/+oOtC4UZDgLZ/NNy7zPV3v/ud23rrrd2//du/uY9//OPuhRdeSCbW3/jGN7oLL7zQveUtb+myONHmNVFBXfT7aMEEXHAJ7S9/+ctuq622cqusskoy0XTVVVcl/ftuu+0WcMn7UTQEdz/sSC0aIqCVsf333z+Z8ZPQOOSQQ5JVbf9oBe2MM85wX/3qV91zzz3nDjvsMLfffvtFswLYECaSiZzAT3/602T1+t5773Uf+tCH3BFHHOFWXHFFN/vssyc10yqfBqFf+MIX3H333efWWWcdd9ZZZyWTTyE+jz/+uNt+++2d6rXxxhsnA+rlllturKiqlyYTfP1CrANlGi0B2v7R8u8y93vuuccdeuihbsaMGUm2H/nIR5K+fOmll+6yGFHnVSSYJ/r3qOEEWnj166eddpo7++yzk75fuzS1wr3zzjvTN3ZgMwR3B5DJIg4Cv/3tb90222zjfv/73yedsYR33gD91VdfTRqtgw8+OFkpmz59ultrrbXiqCSlNE/gwQcfTMTpT37yE7fXXnsl2wEH7dLQFvMddtghEbL6tyabQtzRcfnllyfbGz/1qU+54447jsGDeS+vBoC2vxov3obARAV10e8hDIG+EUBw982iAddH5yk33XRTd9ttt81SyqWWWspdcMEFbtVVV53lbxK4GvDr7NVNN92UnMvU9ledpda5oRVWWKGRWmu7zec///lkxU/nPBdaaKGB6T755JPJmS+dgdl1113Hzn0df/zxyTbdvDNNeYlpG4/qJcGgFXX//PnPf07S0PkoX1+t3GnL7JJLLjn2Xjq/qVOnJiuSN954Y7L6/p73vCfZJrTFFlvkChCdcf3617+ezPLffffdSZqeq+q0xhprjFu5L6qbr0u67v43Sk9izfpzxRVXJDGQ98i+5513XnJcIfs8//zzyblkxYjOWmuworPVWpnRDgtthyz7VPFzpXn99dcnvq6tl+eee66bNm1akpXuNth2222TSSf5r3xHj0T6nnvumcSs4kmPYqLoSfuNZt/1/6+77rrcc9hKKx0zagd0dlt81F7otz//+c+dzq29973vTc6uffKTn3RveMMbxhUjHX9iqO12Krce+f/ee+/t1ltvvdw4qOrTZW3o20m1Mek2Uf//M5/5TLIFUPUJIZ58fIvXBz/4wWRL7gILLDCLqdPvleU2kbatyNeyf68SE4Pafh/bdeqXPv+qVSitQOlMpWJd7UGeL/r40yqVjkl87Wtfc9/+9reTlat3vOMdSTszqG2Qj6nt//73v+9+85vfJP3Fwgsv7FZeeeUk1hXj6cnmOm2/Z6x+Rn3cj370o6Rt8Plosi8dW4P6CtVJR7f+9a9/JfGgoy2qWzY+fH6+vXrooYfGtRHD+iIxV1sg5sPa4ap+lfd+Wmjq72ojtcMo+2Tfy44RBpWlTptWp15Fgrnu3wf1K76MGpvpOJ92LKXbx3Qbk61POibL+qPS8G2x7298H+fTH1bWNtr7Oj48qD8pipc6PsFvhhNAcOMhnRHwga8zVG9729vGdegaCGuQrG2t6UcdoTojDSg0KPDnqR977LGkMdRgRB2WhOhELnbyF0pIfJYVy3ngigYm2d/kCe70qqI/V+vrq4GXBgV+a6/PTyuWd9xxh9PqpQS5zptrIKUnbxVT24UlJlTvvLO7GhRp2/yWW245VuSiuiG4i0PJD8o98/QvJKB1aU/24hLZVAOGH/7wh8nFfbLvHHPMMXafgLZOa7C92mqrFRbgiSeeSM4tKi3FlAYuRY8mlbRyrMmA3Xff3Z166qlJrOUNNvwlLLqQSOX058Ik1P3z9NNPJwNvH8v+v2ugr/cllLVaLeGg+M62FT4W/AD02WefTVbf//KXvySDZTFUW5HllLct3vus+OqSRB0ZUX5KU2UU7+yxkTqTSBIHYqe406PLmrRTwN8JkY7rQQMkLwr1WwmiY489tsh0rf89PchdZJFFkt0+66677rh8VXdNzFxzzTXJf68qSKu2bVUr3VTb34TgVn+nyamTTz55zPf139SWZ9tkH3/y83//9393V199dRJTaj/y/MpzSR8nUZqym55HHnkk6Q+G+fygvjGv7Veafpu+fNrnJSGWF1t5ceXPW6ts+rqA3tFE+CDBPUykDotblVNba9U+di24B01U6XytLnfUxIGeqoK7SptWNWb0fl1B7fMa9PthIlZ+LSa6fyS7SOPtm+1XlJ8mdr74xS8mOxN1Xjk97vH9kfxeW6vVrvpdXHUFd1vtfR0fHia4607q1PEXfuMcghsv6IxAUeOVVxA/m6nVJwlrDaw18y5BqYG/H3Tqfw9aOSxTQa26S4hoVjJv0FgmDb1TJEqz6WQFt1bnDjrooET0a8VbKwMLLrig+9vf/pYMVDWo01Z35ZPOT/9buwM0UFtppZWSVT4JCK2c+NVyL378IOZPf/qTO/roo8ed31E+mry46KKLEp7pmyuL6obgLvaSqoPy9MrLBz7wgWQFVvbVI1vJvooR/U3/XmKJJYYWwvv5yy+/nPi5biwt88gPZd/04DBvYOT/m3ZbqKyTJk2aJflhfiS/1SSAbhFO+386kWzM+EHDXXfdlayCaQLiK1/5ytgNxH/84x8Tn/6f//kft/nmmyerh34XgU9L6X/0ox9NxLqfsNIkgV+h12rghhtuOC7mygrHdEynY9Tb0Me1BnsaEGpCISsoFKvaqaILnQbtgihjx6bf8bbUriB9ck2Te1qNTD9Z4VCWW1rMl23b6tSvqba/amznxYEmJfQFDF3SqZjTUSX1dSeccELSViv2L7744kS8+lh74IEHkv9/5JFHJqvT6h/TPq9jUpqQm3vuuZNVYT/5oYkktR/673rU92lyW+US78suu2xMjNdp+3/xi18k4kgThspHq+3KS/GgOuj/q33wR7LyxIT+m/pCxYX8X88wAeHHC5pw05MWqYPEir//4Qc/+EHym64E9y9/+cukvdbkQ96xND/B5n26quCu0qbViZuuBbf8Rv7pdwMMEtyDJoX8zgeVW2Mo9QneHxW7n/3sZ5O2V+nvu+++43zN+1KZFe422/s6Plw3Xur4BL8ZTgDBjYd0RqCq4E4PDvIa0XQDrM5YA2Q/eKhaKW2t0+BA25QkNut+p7doYJItV1Y8SERJcPz6179OBhnps+GDBiRaEXnrW9+a1F8zuenHD0AkrPx2T3Xc6lSWXXZZd84558zC7IYbbkhYaHCf3ipcVDcEd7HXVR2Ue7Hyute9LvfIRXqwWGbF+rvf/W5yT8EyyyyTbD8tEui+Rr7c2nLqfSJPcGuQqEkfDSAluvOeYX6UHsRpNdgPstPpZGMmfVRl0NEUf0ZX76a3xfu0dPxCca9VNP+k2xetuEu0SCBUXeHWpXO6FVbtWV6MatuwtrtL6CvmNcmSFdyKXZVVeUuwhvJ4FhJU2pmg4wXZCQH5hNqZ97///cmKZ1XBXaVtq8Olqba/amznxYFW3775zW8m/pKeuBg2uSXBLfGsf9K7vLzPq43wk8hKR7aSH2s7rl/d9ty8r2qHR9523Sor3CqPJgHy7n5QbKkc2mYucaP4ysaV7/91lMVPMgwT3H7188UXX0xWKFXXMoJb+aqc66+/fnKEqyvBra3NqvdJJ52U7GpIHyvwdZcdNIGinXdVBXeVNq1O3HQtuH0MLL744sluJn/EwB9DHNav+J1Xaoc0vsqbDPZjJR1BUgwqNorGrHlx2WZ7P6jvGebDgwR3UbzU8Ql+g+DGBwIhUNR4ZYupbUMSftpuri2qEgnZR2ePJSD0TEQo5wmKOtiKRGmR4M7LU4MTrcJoC7ga+Lwz0jrTqc5krrnmGpeEXxnTVrmyK5qDtnQV1Q3BXewxVQfl2sGhy/nSgi+bi199HuQD6ffr+rn/XVrQZv1En9nR7eDamqfB+qBPbw3zIw2utdKrAfag72UPE9yDOPkBvgZa6R0iPq30f0vz8nXUiqOfoKgquCUydTSj7EA+O0D6z//8z2TlUsJKA8H0VxOKPa7dNzwLXVSntkZHFdJCzR9hkGjQQFartFUFd5NtWx6NujGRTatqbBe1pz59CWaJb30lIO1D3je1nTyv70vvFtF2Wu2cKnoGDc6Lyppt+7VNV0cBNHmrCZgyu8+ycaW7CuT32V0TeWX0k2OasJIv6rcSz0WC209KSMRpR43GG2XjtIjloL97oSrBrbKqP8/uXPGT3tp1JwGXrcuwvOu0aXXq0qXg9ju9dNGneKlfzJ7hH+aj2mWx2WabJVvJB+1g9EdLdIO9nzAuGrPmjZXabO/z+p4iH64bL3V8gt8guPGBQAgUNV6DBjDDOsC8RrJOdX0Hp4H1RIR7ehtkuhzaiqTLbdShq+H3F9IMujTN/za95VX/TdugtGLkV/J9fmUuXhk0Q/73v/896Yi0JVeTHPr+uCYy0quZyntQ3bK88yYEsu9oC6TOompAoVXMujsT6th6lL+pOigfdDYyXQe/Qqet1OmVoCbFRdEKt/LVpJgGQrL/sG96Fg3edRmYVnx08ZP8Wrs20hNJ2ZhJn0sfdv+CtotrNS0t4Hxag8R93mBlUBwM8umqAj2dp8SKhLYmBCQ+xHcid1U07ftpW+rsuyY8JO783QC+XdUdABKGsmtVwT2Rtq1MfZtq+wddiOj9QoJOfLJt9yCfzaa39tprJ9vM/cSzH+zrzGrRZXWDmEs0aVeVtn9rUlc7anRevMqFVGnGvi5FFzXl2SUdJ5pgUGxqFU7iR6u1/slL27PQ0RrFiPytSHBr1VPb2rXrRztPxEITA10KbtVN4w35oP6tSSk92h2g2NcEgo6z1BHcVdq0MnGSfadLwe3P2OucvXZM6GhQFcFddBGb6pae7FUfpJgZdtFvmkd6rNRme59Nu4wP142XOj7BbxDc+EAgBNoQ3OlGv+yWqzwcfqVcM/NNnOHOXtzhL+ZQ3mrIdSZPA68iwa1VCZ098r/XCqMuM9Pt1GkRPGjQNoiPzvhJgPhb0NNM/uM//iO5NErba/O2lOddSqLf+8us8gR39pIwdW7+Ujet/unM7qAV0UDct5FitCG4ywwmfOHbOMMtQahHwkIDRX3fe9j3rosEt1Yz5PfaseHPYubB9/FeNPDzv81beSiKv2GCu6xP1x2A+a856P4KCVidMQxtYiptS52B1w4HrcD73Tbp2+N1WVcdwV21basaqE21/YMuREy3dRJzauvUxhbFgSbSNNmgeFB7rUe31Ou/aUt4+pbyQef683zvqaeeSrbUKn50MWH60YVkyk83zedtKS/b9k9EcPvy6AiCtluvssoq48qYTVsiVXGs1U+VWRO5mtgoEtz+TO9GG22U8NClc10LbpVX7Wf6uIhfRNDkv47naIW/juAeNB6qY5u8mCpqd+v+Pduf6XiAdktoTKKxmY5X5V2aNyyeyvaR2QnuYRf9iomPzfRYqc32Ppt2GR+uGy9V21HeLybAGe5iRrzREIE2BLfvnPTt7IkI5aLOIQ+BLmZSJy3BqFnX9PnOvEGiVg8ktnWJmWZQtbpbNOD3+aYvztEsvnXCO0QAACAASURBVN+y6xvgQVsG8wR3+hZ0DaA0sNGZdXUaWknQ9iutxGc/91Q0QKy6pVxb6nRzswbiZc4fN+SGI02mDcHtV7h1w/+glS5f6TZuKdcASHbUNk4N4HU/gAa8g1Zii/xIZdUWUV0qJOGty4zSt5VnbylPr0wMW+H2+aa3nXufHXRefJjgzls1zPPpugMwnVOU0BYHXaYlsaoVuZC+g562pcSgVhY1UaDVOq2SajeBhIMEobZE1xHcVdq2OsHdVNs/LLa17VPn9NXW6bywVnDLxIGvj+875Ov+gi0vInQXh1YzxTn7ZH1Pq4Iqh59IlZjVkQXtjlHbr5jVjqMqq4fKc5BQGfTprjw7+bJq4kZ9nCYmdI5WojN9p0o2JvX/tfKpfzThpy8NFAlurYLrHR2D8Hc3ePt1ucLt+3Gd2Vf/q4kqf2+HYkW2yqvLMD+v06a1ETdFcVX2lnLtnFLM6GJcCe86xx7KCO6840xFY9a8dNts79Npl/XhuvFSxyf4zXACCG48pDMCRY1XtiC+MdNnTgad4daFQzrDrRW1iWwFV95VvsWavqwq79bwQQN/f5GMBtISmWUFt8rnzyFpplfCStuY8kREmqM/w60Vcv8brTpphV2zxBoEZ1eW/dn5N73pTa1fmlZU/s6cs6OMqgruMnw0ENF3r8uc4U77uT6TJZ/Q+cFhz0033ZRMKGmANOw73Jrt13ua0Enf6j1IBAwTx+nPI2U/hZcXM96n058tS+eb/rRZeouyT2vQtmXfBmnlz9/aXDSgytpMbZcGioMG8poE0d/FV7/NfmdYW4g18Nb56KLt+h258Vg2WdEoMai6SABqZV7b4NXmqb0r4jbITwady89r2+rWv4m2vyi2PRv/9QdtD5eoKvMZSk1AaYJH7bUmenW0qKh/TJ/h9r/x9z1kY8pz832M+ouJXJrmJ/bUlww6wy0e4q4VZjFQGdMTMv7TlRKi6XYqLSC0Aq72z69+6ljDoF1daf/TJLN8UnHvLysbleDWRKkmqnSkS3c0qO3UF0Y0ntGOtrqCu0qbVidu6gpqn1cZwa3JNtlHZ+z9Lo46gtu3Ffq83KCFGf1NO3S0824iZ7h9nLfR3tfx4brxUscn+A2CGx8IhEBVwV3llvImZqX9rY3aYnjooYcm5ybztsZqIKMtaFrJ0y3P6TNmRasWXnD71bGseNAgSnkrXc3wp1ezhgnuvBtJZXZ/86ZfFVd9fAdedPP7oDPcVW6qLRpk+3O1wy4FC8R9GylG0aA8m0mVW8rLDNz9xI1EkbZgatCpmfJBW5XTuyGytw3nze5rwKiVTn2+SL4noVpHcPtz3Fol1afp1lxzzbFk8gS3v2BJ29qzZz71Qz9poJtt05/g8Wnps1bZ8qZvKfef7CpzS3nWp/2lNhIFebeU+22Binnx+7//+79Ztkz68usCyext6o04Zs1Esu2dv6FX23x1eZ5uofZnU4vagkF+UrZtm8iRlCba/qLYzg7E/Yq/j1vdpaFjA/pso4Sxtkb7Z5jg1o4Pv/qXZuj9Tul6n/f+PuhMt+8vBp3hrtL2+0mwvFvK05879Lubsv6hd3TngvrB9C3saQGhG6q13Tpd/yLBreNY2lavifx0zI9KcKsOso9W6LWSq/qoHVNboc831hXcVdq0OuHftuCWfZZeeunk6wfpdrOO4K5yS7niTsePJPKLxqx5faA/otJGe+9jpIoP142XOj7BbxDc+EAgBIoar7xidvUdbp+3n1XX2VFdcnPIIYeMuxVYK9sSKPqWrx4NBLTN02+fHSS4NWCSwNHKhLa/D9pSri2p+k6qznWlv12a/kaqvgec3VKusqS/I5z+DrdWG/x3TNOrHkpHnzrSipoebcVTuXRGXFv12xTc2ZvX2VKeH6RNf4fb56KtrTprrS3gGphppUkrLd6Pla9ErG7R1feV81bE8gYb8lOt1khkDRqcF01KeaGgi5zyPneUJ7jT+W6wwQZJ3iussEJSXaWnweyNN96YnIfU3/xEVvpSQq0iK7a1MqsjHP473JqMyFvty4qWQT497Lusagu0O8GvXivmB90qq+31Kvugz9qMopnP2tJvy1Rbp6MG2rLsP9dYV3CXbdsmWv+Jtv3DBLdWzTQRdd111w3cUi528in5WrYtV9r+28DZLeXqK3TBoPh++MMfTmI4/R3utL94G6htV9vvLyNTvGsnhtoBpVf1G8d5x4kGfYdbsSWBrFhTPqqPVqbz/MOnoU99+RjMXmSVnWwvEtzyE51RT3/bW/9tlILbizTZQbsL/K6QOnfU1GnT6sRO24Lb3w2Sbe/qCG7VL4TvcE+0vfcxUsWH68ZLHZ/gNwhufCAQAoME97CGWx2QVpIlyCSC/aUt/hynznZq65SErBcLRR3BMBwaHKvj1UqDb/B9nunLb3Rhkt7RFtb0WVXfIGYvl/HlVd7prdxZ8ZBePVd9/cVM/vea+ZYg1rlxPT4/DWwlmP/6178mgxdx0yBPq0zapqd/vMhIiy1/NlZpaZVHgyEN2vS/xdFvQ0/nVWWVw5cve8HUIB6BuGprxRg0KE93itnLbrSzQQNxiTLZU99rnmOOOcZspPOXGjyvttpqY+Uelp5/SYM8CVCJIz3eRvIBb3/lp4knfR/YT8z43w86F+f/+5xzzpm72jxMcKdXtQZteR90DEOr8RLNEtaek8oq8aFYkojRQD9dD5/WuuuuO3aJn86NyveVnuJNddcqXXZSrYpPa7eO2gqJujwbKn0d89Aq7aABpV+FVbs0bMt+a86bk3CeLf22Zb3ub/tNtx/ZiQqfRlY41Wnb0vlU3fU00bZ/0KVp6Qsz0xNXeezy2mbflqtu6QkjH2f671qR1tcltDqndt7Hb9bn0ztWvB9q14a202qSVStn//znP93PfvazZNJM273rtv36nVYKtVNMPu3jJX0BqHxedirjHzo6pnZOsaQ+VHcF5H2jvYzgzlt1H6XgTp8f1pl8fzxuUF2GjXHqtGl1xkzp30y0zUmPKbxfq53L291SV3ArvjXJovZcvp71R8WDdjJpIsiPlYoWiQb1gW2192nBXdaH02OBKvEyUZvy+1kJcIYbr+iMQB3BrcKpodTspFaV1cD5zvu//uu/ktUev5LlK1Kn88hC0Eq2xKbOUkm4qoFWg6wBzdSpU91OO+2UNNjZJ90gpv/mf6uL0nSu0W/hzRMPvr66LEaDCuWtgb8EiIRzur7pVQGtLB5++OFuxowZSdYa3Onb3fqsUvYCK50XUycnceI7H23b1WBY4l3/1pmp9Mpz0crksEvTspw8D4l7rfBpVdHCU0dwi4tWcGUPiXHdWyAf17ZdDajz+JUR3EpX4lor2fqsl9LVgFy20U3T8gdtZ9SFRXkXoA0abKRXdPMGBcP8SPXzn5SSOM77fu+wew/8Dcy6SE5bcyW0Vf5p06YlO0a0JTv9+LS0kq/39G/FnBjkxVtaGFT1adlQAkRb5LVyp0ftiXYa6Py9bxMGDSj1vt9qr9getGW/yzjKs+WgezUGrXAXCW61RVXatkHpleVSt+0f9Fkw5SvfkpjVbijf1g2KA/8FCfmwj0cJD/mqLjTzx5zS8acJGPVXimP5j9oGxW66r/H1z36hQn2LVrz1ruJE25r1j8qqMir267T9Pj/t2tIkjNoZ33evv/76ySS5PpXpn0H+ocsD1W8qLtUmaHLMC+683R5Fgju7eu/zH6XgVhny7uKYiOCu0qbVGTN1IbjzJvfrCm5vZ419xFrHtfykqo7cqR3OjpXqCm7fZzfd3qvN1xiwig+nxwJV4qVse8l75QkguMuz4k0IBEeg6jbN4CpAgSAwQgJ5k0QjLA5ZpwjQtg13hzI3L+NQ9gjQptmzOTWOgwCCOw47UUoI5BJgUIpjQKA+AQan9dm1/UvaNgR32z7Wx/Rp0/poVerUBwII7j5YkTqYJcCg1KzpqXgDBBicNgCxpSRo2xDcLblWr5OlTeu1ealcxAQQ3BEbj6JDgEEpPgCB+gQYnNZn1/YvadsQ3G37WB/Tp03ro1WpUx8IILj7YEXqYJYAg1KzpqfiDRBgcNoAxJaSoG1DcLfkWr1Oljat1+alc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jYInDFFVe4TTfddGil3/Wud7kVVljB7brrrm6NNdZws802my1I1LYXBLyvb7zxxu68885z8847by/qRSUgAAEIQMAeAQS3PZtTYwhAIFICZQS3r9o888zjDjvsMLfffvshuiO1t+ViI7gtW5+6QwACEOgXAQR3v+xJbSAAgR4T8CJk5ZVXdpdffrlbbLHFxtX21Vdfdffee6/7whe+4C688EL31re+1Z177rluvfXW6zEVqtZHAgjuPlqVOkEAAhCwSQDBbdPu1BoCEIiQQJHg9lV6/PHH3fbbb+9+8IMfuP33398df/zxEdaWIlsmgOC2bH3qDgEIQKBfBBDc/bIntYEABHpMoKzgFgJtJz/yyCOTM9/f+MY33Otf//qEzF133ZUI8Jtuusk9/PDDySr5mmuu6Q444IDk7Hf2eeWVV9xVV13lLr74YnfLLbckv9Gz/PLLu6lTp7rdd999lpX2f/zjH+4Tn/iEu/LKK4daI30+V+mqrE8++aS74IIL3Kqrrjrut9dff73bcccd3UMPPZSs7m+yySZjf7/nnnuSVf0bb7zRPfroo+4d73hHkpa207/xjW8cl87zzz/vxFH1+cUvfpG8r+33Ovu++eabu5122mncb3y5lEjergIx2Xbbbd38888/7u9ifOCBByZn6c8444xxZZg5c6bbbbfdErtkzyg/88wz7rTTTnPf+ta33N13353LLy/NvBfLHkH40pe+lNhfjy+3/pvs67k+99xz7j3veU9S7i222MLNPvvss2T51FNPua9//evusssuc7/5zW+Sv4vrxz/+8cR2c8899yy/kT20C0PntO+8887EdrvssotbZJFF3FZbbZXw2WeffdxXvvIVN2PGDDfnnHO6ddZZx/33f/+3W2655cbSy/rc5z//eXfEEUfMkl/2vbQv1bFZHf+o6+tpeypWL7nkErfMMsvMUkfVSfEnm6X9SzY+4YQTkpg99dRTZzlqoh0ye+yxhzv99NPdKaeckvh1Oo7rMFXh6rQhPW7GqRoEIGCQAILboNGpMgQgECeBOoL7Yx/7mDvnnHMSoSIhd8wxxyQiU0L7zW9+s3v66afd/fff7xZeeGF3yCGHuE9/+tNjA3EJQ4nGk08+eUw8zTXXXO6FF14YE1S6mE3CccqUKbOIn+uuu84tueSSbvLkybMIzj/+8Y9u/fXXH7sQa5gIGSaSfvrTnyYCTVvpVQZdrvXII48kdZToPuussxIxrEdi/pOf/GQijCWyfdk8A72T/U0dQZUWrnni+NJLL004P/HEE+MEkeqpukiwerEq3v7x3KsKbm/rrNc/9thjyQRKnuDWDok77rjDPfjggwkniSYvovfaa6/kN2m73nrrrUmdbr/99sQGb3vb29zLL7/sZGcJP4lk2SLtJ2n/8r959tlnE39cdtll3a9//Wu3xBJLuH/9619J/hLh2r2hMkuYn3322cnFgHqyPvLBD34wOVaxwAILjKv2j3/8Y7fddtslEzd6ygruQTar4x91fT07gXL++ecndUk/L730UmIHxbyetOC+4YYbkvfFUfVZfPHFx/32T3/6UzKZokmQiy66KGGfFtx1mNZtQ+JsoSk1BCAAgXwCCG48AwIQgEAkBMoK7vSWcr8qdc011ySrt3q08q0VR61SSsh885vfTFYDJWzSZ74lWLSi+c53vjMR6zo77h+tkH/mM59JVom1+qhVSP948fOrX/0qd7Xarwq/+93vLiW4JSy08ibhlhZJEgaf+tSnEnGgvx977LHJKupvf/vbRFhLjGt1WQJVz1FHHeXEY8MNN0xW+CQk9WhlT2z33XffRJQrvY022ij5Wx1Bpd8NWi1N2yYriPzK5KKLLurOPPNMt9Zaa43zTG//qoJ70PuyrfLJE9zKWLsMNNmy0korJYy+973vJSvhf/7zn5Pf6Pd60nXShIXq7tn+/ve/d3vuuaf74Q9/mOwgkEj2N457u0o8f/WrX3Wrr7564o9ahT366KPH7K3dDCrnggsumIjBgw46KLFfOj3vc7/85S8ToSjRPn369FkYeh/wYMsI7mE2q+MfwwT3IF9Xeb39tSPlb3/7WzLZoLicNGnSmJ/87ne/c1tvvXUyWZL1L/m2Vq1/8pOfJHGX/eKBj3ftLFC6L774YiK4J8K0bhsSSZNMMSEAAQiUIoDgLoWJlyAAAQiMnkCR4NZqkgSwxLPOb0vIaGAtYbvzzjsn26glSrVqnf1cmBeIek+DbYlxvffd7343EdYStNnHb1vPCromBfcf/vCHZFVOg3+tqEqse5EkYa2ySYRplf3tb3/7WBGzYlLbnfWufq8JgmnTpo2rjlYGJd7FKy1A6wiqYYJbnDXhodV9bblPr0B6G2iyQAIza6MuBfegC/e8IJQ49ivIXlTpmIFErla304/stM022ySTF5rQEXvvI9oFIfGsFXX/yJ6aENIqrMqRFc7awSBRqRV3/U1b39M+J5F40kknJf7rt8orbS84tYou/9YW9TKCe5jN6vjHIME9zNfTglv1024H7T7IrlTLFtqBIMZikz2ykI1zL9b9yri2qWuSSscAJspUkyd125DRt7aUAAIQgEBzBBDczbEkJQhAAAKtEih7JleF0BbxL37xi8kK1X333Zech9UKtlZvJYyyz2233ZYMst/0pjclW5q17bToGbSK25Tg1qqqJg80AXDcccclZ8klUrNnuNPl1CBfK7Gf/exnky3b+q22yZZ58lZ86wiqQYLbC09t5dWqrSYS0oJIIltlkM2+9rWvjVu5TAuuLla4/VGE9JZ2lcFvOxZbCbrVVlst2UGg7eKDzvjqd/78sL/ET+fTJcJf97rX5Z5F1sTQwQcf7NZee+1kokj+nH58evJxrXinfU6+okmTt7zlLeO+4e23VMvPFRNZX8rz5yKb1fGPPMFdxtfTEy6a1NDETXql2k8aaWeJ6qhdJ1nBrXPy4q6dINrZ4iep/Mq4JiK8iG+CaVHcDTs3X/Rb/g4BCEAgFgII7lgsRTkhAAHzBIoEt84lawCtLafaPq6VbT1eaGhLtgbqeRdeSahqhU1nXvMuLdPfdeZX70gs6YIynduVeGhrhdtvPf/ABz6QrMxrBXqQ4M6e4dVlabpYS6Ijr77aDSDRqHPC2jIrRv4StTZWuCWGdImbdgxolVfl1ZbetCBS/hLhKtfee++dCG+ds/dPlyvcZS7I0sSHPjnnz/kOmwjxkwleyPuz1BLsWjWfb775xsV30S3lWaGWFoeaCNDEkmyqf7/3ve9N0taODAlUTcLocrciwV3GZl48a8Jq2JP+lF+e4C7j62n7y0+0PVz+IxbaDeEn1nQEYIMNNnBbbrnlLILb7x7QERO/kq1yi5l2GchHfXpNMM1OhpVtQ8w39gCAAAR6RQDB3StzUhkIQKDPBIq2lA+qe5FQT/9uqaWWGhPcWnXT7eA6X6vz0BqA+0fiXjef//Wvf21FcEskabVX5001AaDbrocJO20TlrjWZIC/DEzCQ0JvxRVXTIqtSQOt3kloSNz6M+H6m84Va8u6zuu2Ibj9Les6G/7lL3/ZXX311bMIbpVD5dMqsL8NPs+mXaxwpxmky5Ce2KgiuLMCWjyyEw7pfCYiuOUvDzzwQOI/Eo/ipUv0JPYl7HUuXduuiwR3GZt58awV4rzJLE3s6OI43YPgb7nPCu6yvp4W3Lr8UIJbW8v9DgD5ulb+NakgAT6Ir5/88MdHdLmd/ve11147tkVftsjuVKnDtG4b0ud2nLpBAAL2CCC47dmcGkMAApESqCu4v//97ycrp0svvXTp7eJCpE9TaaVVwlSCV6t02o4u8aDVc20jzvv0VRNbyiVKdNuy/tHKpD6XVWYlVeVOX6zlRYW2Lkvoaou6VrwlcvSZK9VHn5fSeXet7mUvEauzZVhlSK/AanVeZdd2bK24it8wQSnRrzPI+iSXHrFP3w7fheD2W7WzoVJXcGe3y2sCx/tk3pbxiQpu3UyvYxRirRu7/Yq6/FVn5PN8qY7N6vhHVnCX9fXsDgfFhT7h5c+4y9clijVpo0vTBgluv31cttW2ct2PoG3muqwvfbN7No7rMK3bhkTaRFNsCEAAArkEENw4BgQgAIFICNQV3P687D//+c/c7eJ51fcrgvrMkwb2EqPZS7z8Odumt5RLbOoiLa1a+0u4skIv/R3uvPLffPPNiaDTlmydSdc2bYmKv//978mKvbbbph+txPmzyE2vcL///e9PLp3TNm1/idcwQelFisqXLmuXW8oHnSP3Z7j1KTWJM+0i8N9uHrQNXWxVb014lD3DfeKJJya3xud9iir9vei8M9xa4dauBh1B0HfnJSq1hVxn+zXhoV0cRYK7rM0mKrir+HrW/v6oiI6PfPSjH038+8Mf/nAy2fOd73xnoOBOfzpM2/m1Sq7dADoT/rnPfW4sLLKCuyrTibQhkTTJFBMCEIBAKQII7lKYeAkCEIDA6AnUFdzpW58lnvVPVjxrVUwXjWm1V2L3L3/5S7JlVU/eme70p5KaFtz6HJW2+6Zvr84T3N/+9redhJlu/D788MPH1SkruH/+858nAiR9ljZtUX85lraaNym4P/KRjzjdkK7t9xI3Cy20UJLtIMHtz3Hfc889s9wo36Xg1uq/X41Pc/K3lOtcvfxCq55lbynXJ8L8JV/DbilP3xivnQfpc9gqi7/NW2LXr+7m7arQ37RDQkJS/qSL13R+XluohwnuKjabqOAu6+tpn/HxpkkkXY6mHRu6NV6x4G+BL9oh4D9Bp9vete1dOw6ycT5Rpv5cep02ZPStLSWAAAQg0BwBBHdzLEkJAhCAQKsE6gpuFUoDbP9pL511lhDRTcVaLdQ3tbWCrdVsbbnVyvVDDz2U3O6ti9Ek0HVjtM4469GWVH3PWEJLT1Zw63NFm222mdMqaJ5YH/Ydbn/5VPZ25TzB/aMf/Wjsc1Lpb4vrG8Wqo4Sa31KuLbaaQFA62qqt/65JB9Vff9MFazrDqqdJwa30dBFd9rb0PEEk4aOVRn3i7EMf+tA4gZ4nuIqcrUigF32HW6umEnH6pnb6O9zZ29/rfofbC/X0d8eVj7aYyx+1QqpHK7cqh77DLdtqtVzCX/9dt7nLj/PEod/ZIa7yRfmxYmDQbgm/pbyKzSYiuKv4+iD7i4U4ioG+LKDVfP27SHD7T6spzvX1Agl2iXWl45+JMvW7Ieq0IUW+zd8hAAEIxEQAwR2TtSgrBCBgmsBEBLeEjESLhKkG0osttliy3VrbSfU9Yz3aZq0zoVq11Pv+zLPOcGff1//Xdl+tHK611lqJSJQQl2DXIP7+++93WgX1AiBtuCLBnfcN6DyRJCGl/HQJlp4pU6Ykl59JTEisaXX07LPPdmussUayipd9VxdoSYiprFrZ15ZZv4J7yimnJGmWvRRLq4y6NEuXWem70GnxtsMOOyQXtfkJi7R4Sk8siJW+FT7HHHMkW6A33HDDcf5eJKCzwVH0/jDBvcoqqyTn5nUpnuolfvITXZYnjvonXR+JKk3iaNJGNtBvtJKsC8PkP+uss05y5l828o/S1Ce9dMZaj4S9LrZTvdjqwQAABkVJREFUPssuu2xyg7wmK/TMOeecye4Ab1vZVD7n08sTh/Jt//15pec/iVdGcJe12UQFd1lfHyS4/f0MmgTx2/UH+VfWP/yn1fTf5e9+Qm6Y4K7CtE4bop0gPBCAAAT6RgDB3TeLUh8IQKC3BCYiuAXFr+ZKeGtVW2JB4kgXiO2yyy7Jinb6E1p5t3rrkjEJyt133z0R67qYSmfDJWYkoLSKrIublKZWFHUrd/YpEtwa+EvsT5o0aeyng0SSL6OEtb4x7CcTJGS1yi0R5x9trdcqnrY1612JR11ItvnmmyefUfPbuXXG108UlP3sk8/DfxrLC+70re9pDtkVSG0712eZdCu7LqrTt6TT9R8kuIY5+0QEt3Yt6Ay0turPmDEjyUYiV2XTp8CyRxL0d9VBwk1npf0kjramayJHW7jTq6e+3LKfWOusumyiSRLZQt/Q1gq27KiyiIdWhGUzTUQceuih42w76KI+HUvYc889kxvKJex1+VyR4C5rM8XORAV3FV/Ps6dfqRZvbaFXbJYV3P4MuCae/GRE2p+aYFq1DfGfcOttI07FIAABkwQQ3CbNTqUhAAEIQKBJAl4MDfsWdZP5tZVW9vvWbeVTlG7Rluii3/P3YgJecEuk68hDdoKnOAXegAAEIACBMgQQ3GUo8Q4EIAABCEBgCAEEd7PugeBulmc2NX9zvM7A+4vs2s2R1CEAAQjYJYDgtmt7ag4BCEAAAg0RQHA3BPK1ZBDczfJUahLZOvahs/fa9q8z3EssscQsl/M1nzMpQgACELBNAMFt2/7UHgIQgAAEGiCA4G4AYioJBHezPJVa+uy6/r8+k5b3TfrmcyZFCEAAArYJILht25/aQwACEIAABMYIcIa7v86gFe599903uTxOlwnutddeyQV1eRfg9ZcCNYMABCDQPQEEd/fMyRECEIAABCAAAQhAAAIQgAAEDBBAcBswMlWEAAQgAAEIQAACEIAABCAAge4JILi7Z06OEIAABCAAAQhAAAIQgAAEIGCAAILbgJGpIgQgAAEIQAACEIAABCAAAQh0TwDB3T1zcoQABCAAAQhAAAIQgAAEIAABAwQQ3AaMTBUhAAEIQAACEIAABCAAAQhAoHsCCO7umZMjBCAAAQhAAAIQgAAEIAABCBgggOA2YGSqCAEIQAACEIAABCAAAQhAAALdE0Bwd8+cHCEAAQhAAAIQgAAEIAABCEDAAAEEtwEjU0UIQAACEIAABCAAAQhAAAIQ6J4Agrt75uQIAQhAAAIQgAAEIAABCEAAAgYIILgNGJkqQgACEIAABCAAAQhAAAIQgED3BBDc3TMnRwhAAAIQgAAEIAABCEAAAhAwQADBbcDIVBECEIAABCAAAQhAAAIQgAAEuieA4O6eOTlCAAIQgAAEIAABCEAAAhCAgAECCG4DRqaKEIAABCAAAQhAAAIQgAAEINA9AQR398zJEQIQgAAEIAABCEAAAhCAAAQMEEBwGzAyVYQABCAAAQhAAAIQgAAEIACB7gkguLtnTo4QgAAEIAABCEAAAhCAAAQgYIAAgtuAkakiBCAAAQhAAAIQgAAEIAABCHRPAMHdPXNyhAAEIAABCEAAAhCAAAQgAAEDBBDcBoxMFSEAAQhAAAIQgAAEIAABCECgewII7u6ZkyMEIAABCEAAAhCAAAQgAAEIGCCA4DZgZKoIAQhAAAIQgAAEIAABCEAAAt0TQHB3z5wcIQABCEAAAhCAAAQgAAEIQMAAAQS3ASNTRQhAAAIQgAAEIAABCEAAAhDongCCu3vm5AgBCEAAAhCAAAQgAAEIQAACBggguA0YmSpCAAIQgAAEIAABCEAAAhCAQPcEENzdMydHCEAAAhCAAAQgAAEIQAACEDBAAMFtwMhUEQIQgAAEIAABCEAAAhCAAAS6J4Dg7p45OUIAAhCAAAQgAAEIQAACEICAAQIIbgNGpooQgAAEIAABCEAAAhCAAAQg0D0BBHf3zMkRAhCAAAQgAAEIQAACEIAABAwQQHAbMDJVhAAEIAABCEAAAhCAAAQgAIHuCSC4u2dOjhCAAAQgAAEIQAACEIAABCBggACC24CRqSIEIAABCEAAAhCAAAQgAAEIdE8Awd09c3KEAAQgAAEIQAACEIAABCAAAQME/j+XqC+w+rmHOwAAAABJRU5ErkJggg==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267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8" name="AutoShape 7" descr="data:image/png;base64,iVBORw0KGgoAAAANSUhEUgAAA9wAAALmCAYAAACwxpxiAAAAAXNSR0IArs4c6QAAIABJREFUeF7s3QvcFVW9//EfoaCiYaZkKRlKkZeyEPEC/U0rDa/kPUlQwwuhJCpoHc2jVieRjscLXlAR8AJGesjMS4YapngBD5R61KQwpIBMNBFCRf6v79R6zjyLPXtm9rNn75nZn3m9fFk+s9esea/Zs+c7a82aTuvWrVtnLAgggAACCCCAAAIIIIAAAgggUFeBTgTuunpSGAIIIIAAAggggAACCCCAAAKBAIGbAwE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JDrwL169WqbOHGiLVmyJFVLde7c2TbeeGPr0aOH7bzzzta3b1/r1q1bqjJYGQEEEMhS4Omnn7YZM2YEm+jatasNGzbMevfuneUmKRsBBBBAAAEEEECgwQKlDNy+4QYbbGB777237b///talS5cGE7M5BBBAYH0BAjdHBQIIIIAAAgggUH6BlgjcrhnVezRkyBB6u8t/XLOHCORegMCd+yaigggggAACCCCAQIcFChW4N998c/vCF75gG264YdUdf+utt2zRokX2yiuv2DvvvNNuXX3+4IMPtk6dOnUYjwIQQACBWgUI3LXK8TkEEEAAAQQQQKA4AoUK3Ntss42dcsopwfPZSZZVq1bZtGnT7MUXX2xbXc9yq4yPfvSjSYpgHQQQQCATAQJ3JqwUigACCCCAAAII5Eqg1IFb0m+//bbddNNN9uqrr7bBf/nLXw6e52ZBAAEEmiVA4G6WPNtFAAEEEEAAAQQaJ1D6wC3K//mf/7E77rjD3n///UB2hx12sOHDh5tmM2dBAAEEmiFA4G6GOttEAAEEEEAAAQQaK9ASgXvp0qV2/fXXB73dWjSc/NRTT7VNNtmksdpsDQEEEPiXAIGbQwEBBBBAAAEEECi/QEsE7tdff90mTJhgmkxNy2abbWYjR460LbbYYr0Wfu+994Ie8SeffNL++te/mt4FrkWvFtOkbbvssosNHDjQPvjBD6Y6OlTO/Pnz7be//a395S9/Ccpdt25dW9mbbrqpffKTnwzKTvJ8+csvv2xTpkyxNWvWpKqHWznqvb/33HOPzZ49O9bJlaN9uOuuuwIvt/y///f/gonpoha5ahsvvPCC/f3vfw8cNImdTHfccUfTkP+kvmqvZ599NmgzPTawcuXKNleNYNAz+9ttt53ttddewciGapPlpd137Z/fDkcddZTtvvvu6+162rLTumr0huYq+M1vfhM4uOM27uCo9l2I+6z7e3jfkn4mvF6luRlU/4kTJ9qSJUuCVZ2rJkF84okn7PHHH7cVK1YEba123nLLLa1///7Wr1+/xHM8uDroGJSbjqM33njDdExp0Xdkq622ss9//vOpy1V76JjUca7jXWWqnirvgAMOsJ122snmzp273nu4dYz+/ve/t1/96ldBO+pzOvfoc/peqS4f+MAHIpkrtYUmmRw6dKj16dMntnnkefvtt9uCBQvarfvpT3/aTjrppHb/zT+vxn3v9WGd+9Su7uZn1PGX9vuS9LuYttyk30PfwkF96lOfshNPPDHRaCpN8qnHn/7xj3+0Ofvnaf98s+uuu9pxxx2XaBJQ3XiWvc6RWsKPVjXyuPEPwnr/NsYe5KyAAAIIIIBAgwVaMnBX6uHWhdW8efPs7rvvbnfBU6k90rzXWxfMDzzwgD322GNtF/LV2liBUBfdX//614MbA1FLXgJ3pXpEXXjL4he/+EUQltzNhijfr371q8GM9FEBWZ+fM2eO3X///bHt5bax9dZbB6+F+8hHPlKRNe3FeNKLfK2Xtuw0rgqet9xyS7t5CpKeR4oUuLfddtvgJpPCTdSy0UYb2aGHHmq77bZbbAjRhf5///d/B+Gy2vGobalcBWXduKkWeLXua6+9ZlOnTjUFnEqLjmkFWIWxn/3sZ8EqClbHHHOMqddbN6Ki6iOD448/3j70oQ/FHsPhFVTvr33ta7GHxd/+9je79tprgxth4aUegXvt2rV266232nPPPddWdN4Dd9LvYVTg1o1UTdKpc0/cUin0+oFbN5wUmv/0pz8Fxek4OO200yKPh/A2H330Ufv5z38e/CdNPKrHqnr27Bn8/6ibZlkcN65OWf02xjnzdwQQQAABBBot0BKB+/nnnw8u9FzPlXo8Tz75ZOvSpUvgrd6oe++913RBEnfhHW6guPd6a3vqLVLPWdrlE5/4RHBB5Orofz4PgVsXfzfeeGPwCrbwUilwy1Vh2zfWBaX2UWWFe+vVG3jYYYfZnnvuuR5dVFlJjDWqQReoGq3gL2lDsT6fRQ93GtdKkwImcXDrFCVw77fffvbMM88EPdBxiwLtPvvsY4MGDYoM3QrFkydPtuXLl8cV1/Z3lasRLroZpptulZZly5YFvZRJ6qnQEx5Bo7bQzZO4ReFN54ZKo0CiglPSNzzoxqBuOvrnwXoEbt3YmD59uil4xx1/WX0X05Sb5nsYFbh1zBx55JEVR72E21nf4+uuu850/ISXSiORNPrhl7/8ZbBa0vK1LzfccEPwqkwtfs97I48bbT/L38a47w9/RwABBBBAoNECpQ/clXpV/ECosP3rX/+63RBvDU3V3X31hqpHSxfGGg6ui50333yzrZ10Aa4hfZUuwP1yu3fvbl/84hftM5/5TNvFsi6ENHRUveAKru5CV9tUj5eGkFZakga98GeTPDOa5oJU4Vnr+xfnlQK3bnrcdttt9u677wZVkoWCS69evYKLRt30UP1UngveUb03Wk/D2N2Fu3ofNRRfvZoK1CpPF3QKU7NmzQpueITrGDVLfZp9d65J2yFN2WlcdeGtY9ItctX+7bzzzqbetUpLmrokOSHVUt6kSZOCnlwtSYaU6/ugY0Rtq5tRCtMf//jHg8//+c9/Do6bP/7xj+0eJzj22GNNQ279pdJNCncM6XEAHXfalsKPzgv63rubddq+Rl4cdNBB64V5raORBv/7v//btskePXrY4YcfHtRZi77jOnajgr7K13dCN5sUrHWMa4i5blaFP6NziM47/sSP4bbQOUn/aIhy1CMkYRtt6+abb7aXXnppPbOOBm71mKtn1t/vPPdwp/ke+oFb3z03dFuPyZxwwglVR1zocRCNinDnR9cAldrNHxqepPzwcPVKIb2Rx432LcvfxiTnLNZBAAEEEECgkQKlDtwKWQ8++KA9/PDD7cLZN7/5zeC5Xi0amqeLf72zW4sukDVkM2rYsQKy3u3thkUqCGio5h577NGu3dRTpR4L12OlHlVtN6rcSr22n/vc54KL6kpL0qAX/mw9A7d6CNVjUqlHzg/c/oV8tXehhwOkLgw1PHjAgAFtu+EPqVRQ+sY3vhH02EQteuZXQ3ddQPdHOLjP1RIck7ZD0rLTuPrPOSd9x3zSuiQ9EdVSXtrArbroeNCNFYVdf1i3vj96XlqPGLh2jurV9Xvz9IiJAlHUMG2FIX3n3TlCz0Tr0QQ9hx1e/B5c3fTQTSV/lEq1UQlRN/D8z0Q9l+23hZ79/sMf/hBUM+4Z6/Dkkgrquung3uzQ0cDtByznltfAneZ7qH3xA7eel9dvi76jGokwYsQI+/CHPxz5lfrpT39qTz31VPB3hWx307FS4NaxrtEZ7sZOkmHr4eOi0o3MRh43Wf82Jj1vsR4CCCCAAAKNEihd4NYFooZz6iJZwyM1YVG4d1M9xur50sW7P0GQZi3XxECu5yyqEXTxq94aTQCkRevrOb3whXV4aGal4FipbP9CpNJFrvtc0qCXReCWm4aGalIoLbqJoAnpXCDxL+x10akgtHjxYtMzorqREPU8qb9ffll+T1CSZwz9kJ4kiCUdap20HZKE0rSu/kV+tRs04eMgSV3SnIBqKa+WwF1tNInq6/tVGiXif8c0IkDDs6NuhDkHP0z7Q3LT3FRSmZUeCYm7YeJPOFZpwiy/LTS0XmFX58W4YeXhocq6maDvq5tosiOBO3xTUzcKZK1RPVryGLjTfg8rBW6dlzTyQj3LccO+NWJKz83r+6zwrBuC7oZu1MiE8Ksu435f/OHqlc4TjTxusv5tTHPuYl0EEEAAAQQaIVCowN1REE04pF5mXdhqCV/o6P+nmfE1fHHqT0CjsjShly7SNYRSvbB6ZjyqB83tl99jGdUTW+mCPWp27CwCt4acauisemF0k0LhWc99uovzuJ60au2o4bOaGEshWYtflnp1NKO0XBVyhg0b1jZaoVq54YCnYefqcVLY6mgQrWfgTutayyzR2t9aAnI121rKSxu4dZzpptbHPvaxqqcBf6ZnP1xolId6E91NuKjHC/yN+IHa/877rx6Mu/nhP1Or7cUNDfZvEFY6jv220Ggd3RzTsaLzUHh0T3gfwzelFIoPOeSQYHRQRwO3P8xeNzwVKjVcO6+BO+33sFLg1nlL3u5Z62q/LeHwrBs5GmWlc5yWqMDt/3Zpok3dOPIfMVAZ4ZuUSUdGZHncZP3b2NHrBD6PAAIIIIBAvQVaJnBXmt3Xn0ztiCOOWG9oeBS4HwzTfDaqTD9wV+uRShr06h24VUdNlKbeLxeI995773avXas1cPuv4InruUnzZQgHvEb3qiUJubW4+hfdcYHNedUSkJsduKsFCj84hieH8t9IEB66W+lGWbX91Kvv7rzzzrZVwje5dHNNw87dc+aaf6Fv375VD1HdpHLBSivuv//+wfP3SeugETW64aTXCVZrW40u0SsJtUTdYAjfqNB5RxN96TvT0cAdnm9Bj9XoxqMc4149WMsxmuScGFduLd/DqMCtkK1zpcqMmo8ifBPF9YRr7gDnU+3Ze82wr/CqpdqxHD7m04zuyeq4SXPeduum+W2spXw+gwACCCCAQJYCpQ7cutuvHjFNVKbnKf3nPsOvSekocq0hUz1LGir6u9/9LphEKjwEPo+BOzyRkHpi1OuoXqzwe87TWiikaKi5eoM0QZXrfXTlJ30nd7gN3aRpuqmif2Tsnu3NY+CuxdV/llMX5+qZqvY8e5Lwn/a7EBdiKpWXtoc7zTEVDhjhtlb7KwAtXLgwqJKOL81YHzW5nF/vao87hEe8JJmgTGVXC/BRbeDf6PNHtlRqC90cczcDokbNhMObQrkmjQx/p2sZUh6eKE1h8uCDDw4mnEtyvCRZJ659Ko36iSu3lu9hVODWDRR380e/PXqe35/ELzwBmgvlGnKdJHD7x2Olmyn+IxRpJozM6rhJen6p9bcxafmshwACCCCAQKMEChW41UOiCzYNi6u2aKilLqYV1Kq9M9efPKkj6P379w96haIW3aHXhb5mKdZwaF1o6b+FX4XlfzZvgVs9Lwos6lnVzQw3C3Q9hjb7+642VO+deiirLbook6l66JYsWRLY6plF97qlSp/NW+DuiKs/+7smu9KzzppoTt8B9Xz5S1zoSPs9qKW8tIE7ySMTrt7h+oTDb0d7yfzjPPydD29TAf5b3/qWbbnlllUpw5MYVuqtrvRhP2TpZuKBBx7YtmqltlDYdRM4VuoJDT/j64ad6zvSkcCtm0Gqixs6Hn7NYZLjpR7n5rSBuyPfw6hzYHgSyEqPGYSfZ3bDzjUjfZLA7c9NUWkukfBw9Wq94I08bvzjut6/jWnPX6yPAAIIIIBA1gKFCtxxk/6kxarHRZ3bZtQzm5owSD1uuphL845vlZunwO1PJKQRA5odXMG73oFbAUFDiNUjpAv/SotGAqhXTjcx0rrmKXB31LUj7ySXa9LJ4ap9t5IEKP/zZQjc4V7fWgySvDXAd4ubVLBSPdRzevvttwdzSmjxh66HH61xPeB6pVVHAnd4ojS/xz+JVT3OzWkCd0e/h1HnwPBQff+Z+/CIi3APeNQNo0rfwWojK/wRMP5Ef+HyGnncuO1m9duY9jqA9RFAAAEEEMhagMA9e3ZgnHQYaNIG0cXOfffd1+793pU+q+3q1T3bb799MBRYvRtu9vM8Be5wT6o/m3KtgVsXi+4ZRF18qqcjHJ51gXriiSeuN4O0huLqNV/u3ciVXNXTq9fw6J3GemfxI488ErzPuFrITBIE4gJQVE9sVNn1cJWZHPXMpd65nGYpe+AO9+p1tIdbr4q65ppr2t6vHB7mHm7fpM+G1yNwJ+nh1vco3NPpDytXGNcz3uE5E/zvdJoh5fpe6oaKbg5o0SsT9S5yla8lyfes0YG7o9/DqHNguBfaH1auIdvuGW/N3K7HG3RuTRO4/Xdyh4/J8N/iZkqPapMsjpusfxvTnP9YFwEEEEAAgUYItHTgDvcORD1jV2sj+O9+1gWPAqBet6PhlQrTCjsKhm5JEwiSTBDk1z3JBX6lCy8FCL0GTUO2tR9f+cpX2k3uVGvg9uun/dcrjPQ+Whe8wz3pWl8zCN96663tgqVmG9d7b3v37m2aHE+PEvjvPs7jpGn1dlXQ0TuXFbzda5fijt+iBO4kE4q5fXUB0r+5omNKx4FmbdZSz2e4w/NBJL15F/4+6nuVZKI1f6LHJM9wK3CHn+VVqDv11FNt6623bvffw+9z7kjg1g0xjT7R3AzatoKkHgdyS9rAnfQYTXJOzOr8Vu0cGB5WHn4MIfzfw683TBO4/V7scHAPD1ePmrQtrk2yOG6y/m2MO+fxdwQQQAABBBot0NKBOzyzsODTTMxUraH8957qmfPDDjvMdt9997Zenkqf13usr7/++tz1cD/zzDPBK4J0cVep171egVsm/muEwuHAfzWTbpKozb761a9WfVbfD1p5GVJeb1ddHOt1bS5sK8TphoVukOhC3M1nkCTwpDkR1VJe2iHlca/ZcvX1X7elGzCa2E/PJmvpyCzl/iSLUbOUaztJ3lqgm0saeeEWvYpLc1RUW8I3CZPOUq7Q679SzG0r3IMZnuW+1sA9cODA4HlxfV7Hm14ZqB7u8JLkeEmyju9Ua+Cux/ew2jkwPKzc3eRR2+kmpoZVVxtyn+TmTbgN3Wu/dPMxPEFg3BwjUd71Pm4a8duY5tzFuggggAACCDRCoKUDtz8cryOzYocbS72MN998c9uEaElf1xQeYqjy8jCkXMFhxowZwURkupgbMmRI0EsfXuICt3qlNfu4nrfWRFInnHBCxffFujKjJpNSoNSQXk3aFucTrp//+qw8BO56uIb3Ue1z0003tQvbCm8HHXTQejd5agkz1U5GtZSXNnDH9dC5+vnv4Q73HGqdrN7DrVn2r732WtPM3FqqvXdZf/dvAum/xd1U8GdZT/Ie7pEjRwa9zP6+a44EvZNbN2j0bnuFY/Ww6z3ZWmoJ3DredMNDPdxaFPpOOumkdqN49N+THC9J1qlH4K7X97DaOTA8ckkjmjT3hQL3lClTgt8If7KzND3cMvDPbzrm9Y9u3rrz9tChQ4NRQFFLNe/wd6ajx00jfhsbceHENhBAAAEEEEgj0NKB2+8xVY9gVEjxUdXT9NBDDwU9Z+qF1UzBCtZa/J6WuN4FdwF+1113tV2s6r81O3Brv3Sx7t65rYtxzUzunsV0JnGBO+0FZDhwuwtUhXx/O0nfzRx+1Y/q3OzAXS9X56/jWMOo9Wo5t0SFnaSBJ81JpJZwlDZwV3qUwa+j7+B6+8JBw39Nkh5HGD58+HrzBPhlazTM9OnT214t54ck/1ziz3Pgl+ff7NPfNZeDhnpHvQZPN64UkN2bDSqF+mptEb4poPoNHjw4mAtBE6T5NzRqCdyah0KPnah+m2yySRC25eQvSY6XJOt0NHDX83uY5hyo3wNNNunmr/Bf1ZX2fCmH8Gvd9Luhd8CrnKhRSWnapJ7HTSN+G9Ocu1gXAQQQQACBRgi0dOAWsJ7nnDp1qr377ruBty6ENNxSPQR+sHQNMm/ePJs5c2bbha+eTzz55JODC2Ytfk+1QqsupHVRW2nRMGpNlvb444+3mzSsWuCOex9vpe2kfYY7XIa/j+G/xV1s+sYa5qveNV3w+os/4VJ4Aiq/J0cX9eq50YV+pUUXmwrbeqY5PMFaswN3vVxdOf4zkXEhspYwU+1kVEt5aQO3tq+bW+qR9N9lrL/peWEN0VZ7u+f/o2Zl9ifk0qvnNOoi6vup41fvsdYjH+4c4V6JF3bxQ3nUca5jUTdInn322Xas1W746S0HGsHwxhtvBJ+JGmpcrS3Cz/tqWzq/KCDrv/u967UE7vDOVHs8J8nxkmQd/5hMO6S8nt/DuHNguG76fmrR+azSBHu1BO5w+SpT52s3+WbUu7fD+9+o46YRv43VzlX8DQEEEEAAgWYItHzgrvRaJV2MamIzPRvcs2fPYEikhkrq2Vg9c6kLcHdRX6nnzX8/qhpWoXvQoEFBL7iGE+rzukjT83cagumGSYcPAgUBBXUFy/CiIYoK6JpcTEu4F7jaQVRr4NY+HnzwwZHPl8ZdbPohWnXU0PKjjz7aNGOyu7GhctRTo568SqHJf55Q5Si064JSPTrundMa1vvcc8+ZJg3S68P814ZFvSc5q4t81dMPefpvHXVVGX4Q09DgQw891Pbee+/IQ6GW/ax2XNVSXi2B25npPeOaRE2PgKht9Rys3gig97G7tq7Ww+wPv1e5CvN6/ljzLCh4K8DL9te//nXwOET4ho22f9xxx603VLpSkNZxrht4n/zkJ4ObeXpPvLzCx3jY1j13f8ABBwT7pxuBOkdogq233nqrbVV/5m/3h7i28IfU63OVRgJ0JHDHPZoTV0f/+5LVpGnOrB7fw7hzoD8hptt2pZtCtQTuSr857vzoJsjryHe4XsdN1r+NzbiIYpsIIIAAAgjECbR84BaQLpTVg6UepzTvdNaF2p577hlcUIdnG1eZ4dfMxDWC+7t6PnSxWun1Vf4FXbjM8OzCWQRu3XzQsFt/5m+3rbiLzUrB0H1WPXUqV22gi9LwotCkYam66eEW9dposiGFpqSLwpSGWCuEq32T9A4mLTtqPb+Hr1Lg7qhrpYAXFQbD9UwSeNLsfy3lpQ3cGmati/Ukrz1TeysQ61VWUYte8TV58uQgACdd9H1Xmerddjd3/M9WCvNR5evmiIK9Fv1vBV83XLxanTRMW6/LqzRCJK4t/GfNtZ3wzNZR3+kkrwXTZ3VToVLvf9rjL24/KvnU2sPd0e+h6pLkHOifA8KvYYvySTJpmvtseEI999+qvXs7TZvU87ip929j0u8v6yGAAAIIINAsAQL3v+R14atn6h544IHEF/XqAa829Fyz32roeVxIUFjXMFkFd4VthX/Vp9rzy+6ASfPceS093Eku+JJcbKq+6jG87bbbTM+vxi3qZdTkQuGw7T6jiXdkVGlUQLhcF5DUO682cO+81TqVZoSuFIrj6hn197jAXQ9XPYJw9913t4U2DSPVUH0FqGpLLWGm3uWlDdwKfJpfQc9Rh3t6/XrphpUCn4Zzxy26waMRFRoKHnejTSFevc76vrvZ3qPKV7mq5wsvvBBZruYf0D5ppIoWHQ8aLq/RLppcsNKSJPDHta3/rLm2U2n4d6093P5r/CrtR1wd9Zkk6/hl1xK46/E9VD2SnAP9R2t0E2nEiBHB6yLDSy093Pq8Py+APxFeR77D9TxuVI96/jbGfc/5OwIIIIAAAs0WIHB7LaCL5fnz55ue09ZwZNfrqotd9WppmLeGL2sCMb9Xu1Jj6rlPDUPXhFZ6/lIXLu4CWwFJZWl4qBs2HjXbscKlenbVM6dF9VEo/eIXvxh8Pup583CdagncUUNXw+Umudh06+tGgi48f/Ob3wTPj8pXYSfs269fv8C3WrBRb6eG1CugyMwN+VWbyFWTrGlYtZuh2R/S6U965V/kd/SLGRe4O+qqmxe6geBuOqhnUa+e04iLuKWWMNORi/VKn60lcGu0g75PmqxQ31EFbx07+l4qYGtIuCZIiwvEfn30PddxpJ43fUfdsaRyNS+D2irp992VrXrp5pl6HfUoispUG6k833ZMAAAgAElEQVS8ffbZJyhP5xi9AcCdD4YNGxbMR6DjWo9D6Luu84VCoc47enRCQ9OrfdeTtG34/cy6kaCbNHq0o9p3OkkPd9xEca78JHVMso7fjrUE7o5+D10dkpwD/VdiRc1kX2vg9t/JnXRmf//cFzWEv17HjTOr129jkt++uHMif0cAAQQQQCBLgVwH7ix3nLIRqLdA+IZGvd7pXu86FqU8/wZJpcBXlH2JqmeSG2BF30fq3zgBvxfafyVe42rClhBAAAEEEEAgLEDg5nhAoE4CBO46QZoFIx80okOjILQQuOtnS0nlFAgPKa80EV4595q9QgABBBBAIP8CBO78txE1LIgAgbt+DUXgrp8lJbWGQHgoeqVHZlpDgb1EAAEEEEAgfwIE7vy1CTUqqACBu34NR+CunyUllV9Ar5m79dZbg8kho2Y/L78Ce4gAAggggEA+BQjc+WwXalVAAQJ3/RqNwF0/S0oql4AmjHz44YeDiTY1EZ8mi9OM+G6yv0qveSuXAHuDAAIIIIBAsQQI3MVqL2qbYwECd/0ah8BdP0tKKpeAAvcNN9xgr7zyyno7luQ96OXSYG8QQAABBBDIvwCBO/9tRA0RaDkBAnfLNTk7nEIg/Fo99zENJdcr5wYNGpToNZEpNseqCCCAAAIIINABAQJ3B/D4KAIIZCNA4M7GlVLLIfD444/bL3/5y+C99O797gcccIDttNNOhO1yNDF7gQACCCBQIgECd4kak11BAAEEEEAAAQQQQAABBBDIjwCBOz9tQU0QQAABBBBAAAEEEEAAAQRKJEDgLlFjsisIIIAAAggggAACCCCAAAL5ESBw56ctqAkCCCCAAAIIIIAAAggggECJBAjcJWpMdgUBBBBAAAEEEEAAAQQQQCA/AgTu/LQFNUEAAQQQQAABBBBAAAEEECiRAIG7RI3JriCAAAIIIIAAAggggAACCORHgMCdn7agJggggAACCCCAAAIIIIAAAiUSIHCXqDHZFQQQQAABBBBAAAEEEEAAgfwIELjz0xbUBAEEEEAAAQQQQAABBBBAoEQCBO4SNSa7ggACCCCAAAIIIIAAAgggkB8BAnd+2oKaIIAAAggggAACCCCAAAIIlEiAwF2ixmRXEEAAAQQQQAABBBBAAAEE8iNA4M5PW1ATBBBAAAEEEEAAAQQQQACBEgkQuEvUmOwKAggggAACCCCAAAIIIIBAfgQI3PlpC2qCAAIIIIAAAggggAACCCBQIgECd4kak11BAAEEEEAAAQQQQAABBBDIjwCBOz9tQU0QQAABBBBAAAEEEEAAAQRKJEDgLlFjsisIIIAAAggggAACCCCAAAL5ESBw56ctqAkCCCCAAAIIIIAAAggggECJBAjcJWpMdgUBBBBAAAEEEEAAAQQQQCA/AgTu/LQFNUEAAQQQQAABBBBAAAEEECiRAIG7RI3JriCAAAIIIIAAAggggAACCORHgMCdn7agJggggAACCCCAAAIIIIAAAiUSIHCXqDHZleYLrFtn9srf3q9rRXps1sk26dqprmVSGAIIFEvg/deW2/srV9a10ht8Yvu6lkdhCCCAAAIIILC+AIGbowKBOgkseGWtjZn2D1tb37wd1O7fBne1/XbaoE41pRgEECiSwKo7brG3b7iq7lXeoHcf++C/X2qdt/5Y3cumQAQQQAABBBD4pwCBmyMBgToJDL9htf3xrxmkbTPbuIvZPed0q1NNKQYBBIoisHbJYnt92BGZVbfrfgfYB797SWblUzACCCCAAAKtLkDgbvUjgP2vm8Dg/1xlb/1jXd3K8wuaedYmttlG9R1a/sorr9hPf/pTmz17tr300kv297//3Xr06GGf/OQn7fDDD7eDDjrINttss8z2qZULvuSSS+z555+3K6+80rbaaquA4s477wz+/xVXXGGf+9znWpmHff+XwLvP/dbe+PbwzDw23PmztvkVN3a4/HvvvddOPvnkVOV84hOfCI733XbbLdXnWLnYApz7it1+1B4BBNILELjTm/EJBCoKFClwr1q1yq666iqbPHlyELK7detmPXv2tK5du9qbb75pixYtCvZxhx12sNGjR9vgwYOtU6f6hv1WP4zmzJlj3/72twPjgw8+2F599VW7++67rW/fvnbppZfaJpts0upE7L+ZEbg5DMomwLmvbC3K/iCAQJwAgTtOiL8jkFCgKIH7nXfese9///t200032cc+9jE78cQT7bjjjrPNN9+8bU//8Ic/BL2s9913n3Xu3DkI3eq9InQnPBgSrqaRBbrxsWDBguCmx6GHHmqjRo2yD3/4wwlLYLWyCxQtcGtkxg033BCcW6KWP//5z8H55I033qCHu+wHcMT+ce5r0YZntxFoUQECd4s2PLtdf4GiBO6JEyfa+PHj7aMf/ahddtll1r9//4oY69ats+uvv97+8z//Mwjj+vfAgQPrD0eJCCAQKUDg5uBAAAEEEECg2AIE7mK3H7XPkUARArd6rkeOHGkLFy60H/zgB3bUUUdVFVRv+HnnnWd33HGHHXLIIUHoDg91Vih/6qmn7JZbbrEnn3zS1HOlnq099tjDRowYYTvvvHNb+ddee23Qs37++ecHf/MXbUflVPr7Cy+8YFOnTrVf//rXwXB3PWe+66672je/+c3gJkC45931ns2fP3+9beiZ0X79+tmZZ55pvXr1avu7e/70+OOPtx/96Efrfc7VvdLfNQR/2rRpds899wTPwWv51Kc+FTwDf+yxx643NLzafr722mtB3R5++GGLqku4cnoW8rrrrrNhw4YF7emPQFD7/Nu//ZtNmTIlsD/ggAPanrOdMGFCsB217e9+97ug3b761a8Gf//4xz++nkGattaHa2kHt9HnnnvOZB53TGn9Wtpu3rx5wUgC3UiK641t9immlQJ3+Byx7777BqM/Hn/8cXv77bdtl112saFDhwbnIY268Ze030N9XvNX6LGOaouOjwMPPDBYpZZjutq5I3x+1Xfvv/7rv4I5M9x2tM1Kx6d//G6wwQbBeV0jZS6//PJg7g1/0SMrp512mr311lt24YUX2o9//GOrdI4Mf86NVlCddF7SeTjJM/dR9a/nuU+/FSov7Obvs7M/9dRT7YILLrDvfOc7wW+MTPXd17nz6aefDj62++67B+c+//fElZn1b1At5760x4nO8YwuafYZne23qgCBu1Vbnv2uu0ARAre7wNxzzz1NgWvrrbeOdXjssceCcLLRRhu1u9hSANOFiy7w9By4fsw1+ddf//rX4Eddofiiiy4KhklrqSVwaxt6zlwXecuXL2/bhnvOXMOwNRz+u9/9rnXp0qXdRbFuLig4uovzNWvW2OLFi4OLd/Xqq94K4LWGNn1OF6zati50P/jBDwbbe++999q2s/feewejCNx29JlqF53OSOslCdyubTRaQReP2267bbv2dBfZemb/6quvDi4ydVH57rvv2qc//Wm7//77rXv37rblllva0qVLA+PevXuvN/JBwUA3WyZNmhT4aX/0OdfW2nf/sQN3YZemHeLaW8eUjsUTTjih7eYCgTv2K1x1hXpPmtaRIeXu+NeNQN0E0vdVc0u8//77bTezdJNNN+Xc973W72H4nKQbZBtvvHGbk45D932oFLjTHNPVAvfPf/7z4Pzx+uuvtwuOtQQpjVrSOS3q5tsvfvGL4Dv6la98xcaOHWv//u//bsuWLQv2ee3atfanP/0p+N/hc+ZHPvKR4AakbrJmHbjTnvt001g3bnU+qnQTQDcWVGfdENbjUfvtt1/buVfn1lmzZtnKlSuD/dW/dSNXvydnnXWWKaC7m5dx56R6/QbFbafSua+W44TA3bHzJZ9GoFYBAnetcnwOAU+gCIFbF6o333yzfeMb3wgupJI8k60Qpt4T9TTpwuXII48M9vyhhx6ys88+O/jf55xzTtCbq3CrizeFP62rCcEU7LfffvuaAvdvfvOb4AJIF0/qnVFY1MWfLk4UtH74wx8GoU/bP+WUU9oFbv0fv3fob3/7W7DuL3/5y+CC082qXEtoC/dGq0dJtq5n+I9//GPw/x955JFgQjRdDLvZ3qMC9+9//3s7/fTT7dlnnw32I0ng1jOwCqBPPPFExZ4tzXquXp3DDjuszUr7rBsFulDUBasuLmWqmxjyvPXWW003ChTQdcGtZcaMGUFPuUK2LtqPOeaYtrbW8aQ21qJedNe7Vu1iMKodqh1TM2fODEK/bhaEH2+ope3o4f6/k1ceA7dqp5nLNYJDI1n0fVdA0v//y1/+Eny31NutpdbvYThwh0O1/rsLa7ohVSlwpzm3RAXucL1VXkd6uHWz001EpmDm33zTd0bB/mc/+5n9x3/8hx1xRPvXzMUFN+eRVQ93Lec+t0+33357xVFRzkM3FhXIdbPRnXvlrdE++g3QOVu/WdOnTw/O01rU+6+ArqVRv0G1nPvi2q3SeY7AzaUrAs0RIHA3x52tllAg74Fbd/EVXtXToRCmcJdkCV98uuHeuthRL8lPfvKToEz9Ew7v6lEdM2ZM0GugbWmYXtoe7vAFlSZ20zDIDTfcsF2VXRD8zGc+09ZjH3cRohsB48aNa3eRVktoc2F2p512Cm4ubLfddu3q5i4iVR8FRPUsaakUuLWvGg2gtvnsZz9rv/rVrxIF7nBoUE+/ArMzqnSRHR4Sq9Csmy7hnsJwCHA3V1yoV+CpNNxfYUj7p3/Cjx2kbYfVq1cHN0MUrBUOvvWtb613Q8gdQ+F9raXtCNz5DtzbbLNNxTkj3Pddw3813HyLLbYIXqWnc0za76H77tx4441BIBswYEAbSi2BWx+udG6JCtz67+qR/sIXvhCMNOlo4HZ1fvTRR9cL1e5RItXR3QANn6zivqtZBu6OnPtcr71GbLlQ7fZLw/M1uki/Q+rpDp979XiCbijq9ZduCZ/Hjj766OA3QovORQr1Wf4G1Xrui2s3AneSKxzWQaAxAgTuxjizlRYQyHvgrhSckzRL+HOu11VDPdWjrKHkSZ7pCwfDpM9wu22oh92/IHb1dr3v6nlxwwarXYQoBOtGgZ4RDvf0pA1tujhTcFZvsHp8FRQrLe4Za/XO6xnCqMDtelH233//oFdZQThJD7fK09Bb3TxRL3X4YtpdZGvUgevxcjYaPuq8/Hq7gOBGQcydOzd4znXTTTcNbppo1IK/6H3i7gaOLmQVftK2gxsiqiH5rgx/O+qZP+OMM+xDH/qQafI/PRKRtu1UJoH7/2Tz2MOt1xCqtzE8zFs1do9IaAi2jl/Nx1Dr91Dl6fupsOufw2oJ3FHnlkqB292M0yMgej5co1Q6Gri1PxptovOrf/PN3ZTQ6KRKcz3EBbcsA3dHzn0a9q/RV/qt0PGw1157BQe2u0moc0q4bd3NzvD5OHyOcecFPSKj84sW/c5l/RtU67kvrt0I3EmucFgHgcYIELgb48xWWkCgFQK3C8u1BJbwM3rVDoc02wj3DLiQGvXssHtOUf/2n/t2oS3uMHUhOOqC3P+8m9gnHCD8Hm5XlsKEgqZ6tzU0O2ng1mgCjTDQkMTwTQT3vL6bMEgjEJyNepWiwrOzcAFAPWYahl5tcqJqNz78512j2sE9j679CT9HGjZ1n1XPpruQTtt24cDt3jfvtqFh9nr8YZ999gmeha32aqu4Y6Vef2/FSdOibmL53zv1Dqv30h/6neR76G6a/fa3vw3ClZ4Vd0tc4E56TKs8P3C7Hl091qJRIbpp6X+/qk3OFt43/3n5Sjff3GgknVfCI23C5cQFt7CHb6vn3zX8Xz3AbpLMpJOmdfTcpzbUTRO9TSPck+3OJRoJEZ7o0517w49GVXJwr6vT3+ImV6zHb1Ct575ajpNqn1Fb6qaFHtfQUHwWBBConwCBu36WlNTiAnkP3Gqeej3D3ZHA7Sbc8g8XNwFXmsCtMvwAm+QixJ/MzIU2N/GbXzc3SVvawO2HVz3H7dfXDZNVyNAz1dUmWYr6irlg73q21EusXne96zbckx13Ya3yawnclQJK2nZIGpxVRx1DfuBO2nbhwK2e0nC4d4FeIUgXnJdeemnQi9rMpRUDd9QomFoDd6XvodpYIzc0IaAbnp40cFeb3ds/t/jf53CPrh6TefDBByMDtx/sXf3cBJAaEh2ep8KFP5Xpbr650Scf/vCHgxEwesbbX+LOC+Hh6rox0bVr16CI8ORyKldD+zUcO2ngrse5Tzca1Y6f//zn24aVu5FF7ias21937vWf2Xd/959vThK46/EbVOu5L+rmcrXjxH1Goyyi2lLn0u9973vBI0IsCCBQHwECd30cKQUBK0Lgrtcs5R0J3EmHlCfZRrh3wfVaVLt41BBEPTepoeB6bZcClYZipx2WnLaH2z0TqOerw4Fbw0ndcG09c6jZwmsJ3P4zmv/4xz+CId6avTwcJpyNZn32e/XcV7iWwO16uFUPN/w/bTto4jdZ6HVtbrh4ktNK2rYLB+5KrwVT2+pCXbPjV3oVXpI61XOdVgzcUXNM1Bq43Q2p8PfQDeNVr6ye1w3PDxHXw6329SdkjDq3hL/PmnhQPfJuNIsCc6WbAXEBuNq50Z8oUZOB6ZxT7dGXuO1VG1JeaZJMvdHCTUgZdsri3OeGj7vHivTIi4aZ6yapP4rHbV+P2FQKk7UE7nr8BtV67otrt7RDynXzSedencPD86LU83xGWQi0qgCBu1Vbnv2uu0ARAnf4PdzhmX6jMPQDrJlc9R7ncPiIeyWLytMzmJrU5utf/3rwHFzaSdPc85qalTjqGW73DJ/ef53kGW7Vyw271LPN7lnhtKEt/H7rqAvZ8HDHSs9w6+JbF2sKdprszF0A1hK4wxPMyUHl6uIyPMxS++4u0OQWZeq2ryGiGtruLto03DpqGHol07iLQf8zqp9uEqj3Lum8APpM2raLC9zhv1fb57qfQCIKbMXAHQ7GYRZ3TlCY0o0kzWDu3jOf9nuoXmA9iqEhwy4cum3VErijzi3h77OGXqu+bjRL+PitxzPcKs+d4xWEdXPxmmuuCd41HX7G2T/U4r6rcc9wa6SI5lbQdnRO1aRk1QJ3Pc992hc3QZpc+/btG9y4k2d4Ekmt5wJ31LHiznUaDaDgqZFCOndn/RtU67kvrt3SBm7VI8nvbqPOfWwHgTIJELjL1JrsS1MFihC4BaQLCYVh9X6qJ89NNOPjKTDq2Tg9A6eewPCrmMJ39SvNUu5mu9b7qd1zg2kDd5pZyvXsmT8xmPbH74XSf3M3C7QPumjXc5C1hLaksyPrFWG68HWvy3IXfXo1jy6I9thjj3azhdcSuLVfbsber33ta0Fo1cWvH1zDw7yrtZveXeuGpKaZpTxNaPDbQW2oOundxJXqpn3U3zTpU58+fYJ/a9KpWtoubvSEm5xNk3ZF3WRo1MmmFQN3pVmk5e2GIIdnpa7le+huhj3wwANV3+Gc5rVgUecW933+8pe/HPS6avJBN5oli8DtbgZqNJNe2ygfDR3WNt2rCbMK3HoNos65OqdWC9z1Pve577MeA9HbIjSCKXzOdfvrzr377rtvuzbQ38OzlLtHc/Tfk85S3pHfoFrPfVkEbt2M1Q3yJUuWRN6UbdS5j+0gUCYBAneZWpN9aapAUQK3eq3Vc3nTTTcFk0KpJ1PPJocvxl555ZXg7xqOqEUBSJNvhV/9FfXeUE16pYs79dxqUiN3oZc2cGu79X4Hanj4o3rH3DONtYS2Wt//G34XbPhZZHfw1hq4XW+/LpR0s8KfMEjlhwO3nrkMvz89/B5uf4K0er+HO6oddNNAIy+06IL9hBNOaHvv+pNPPmkXX3yx6SaOXhmmC2Edj7W0XbXArXbV64R00c6Q8uSnVNcO/kRelUrwh+6q51dLeGLF8HuSw+/hVm9qeERILd9DvetevaAa0h2eVMvVtZYe7qhjOrxPmuwvXPcsArfKdL33ekRF5wMN0dd5PmqJC27Verj1e6LZ0dWzrRtgOqfGDSlXPep57nMTR+ocoUeE9PYC1UP/Di/hc6/ewqBzSPfu3du9h1ufD9+obNRvUC3nvrh2S9vDrXbWDXndaGdIefJzH2sikESAwJ1EiXUQSCBQlMCtXdFFknqEdTGoyYM0dNZNoOImCNN6eh5Ow+80y3Y4bOtvughWb4Z6ElSGmwzNTX6mQKuLS12Ahy+mkz7D7bah4K4LID0n7CbGcnVUvf0Zx6tNJOPqpte+aFijLrrCF71RM4NHhWD1hOqiTSFQZWoCLg1D1Gtq3n77bfMnUNK2whd9lXpyaw3cKttNFqT/rZsq/kV2eEi5npWeM2dO0G6quwK7jBV+NPJBr/Zyi44XBZNJkyYF++W3tT6v40Qh2R0ntbSDf0y59tZoBD02oOXQQw8Net816qLWtnMXov6kaeHt9O7dOwje/fv3T/Dtz26VVuzh1gRYuvjX8ajvlI4/tb++77rZon/C749P8z3UOUnhRjPUR03gGJ4MTL2PX/nKV4LveS3HdDhwH3PMMe1Gs4SP3zSjQ+JGaLg5FR5//HHTcawwrAAVtcQFt6hJ08KTDKpt3I1ZDcGu1sOtetT73Oee01fZ4TczhPfZnXv1znVNGqZFoVy/XzoedBPy3HPPNbWTO4/pWGjEb1At5764dqsWuP1J09xEfDq/y+Giiy4KzrUsCCBQHwECd30cKQWBQkya5jeTfrCnTZsWzGatC1pdeCjk7LjjjkHvni4Co4YhukCs4cdTp041XdzpQk8XseqdGj58eLvXKtXSw+3qq/dmqxdFAdFdGGko9pAhQ2zgwIHtbgZUmx1bFxK6EfDNb36z3edq6SV1dVP4VxCdNWtWWyjUkFhdrOhZVPWYVLroUw+0nqvUEMjw0pHA7V4vo16bSu+yDvcsKkzqlUhq/5dffjm4MNckbnpmUZ/3F10QqrfntttuC4bCqywdK3qFVviVQO5ztbSDO6ZUL93MUY+VylGgl6naW8elnr93Sy1t5y5E/deCqUwdv3rMotI+NeM014qBWze+9M+Pf/zj4DuvRd8XhTj/+572exi+4ZW0Pd2NuFqOafd9rtSjq+3Xe9I0t096bEg3Q6PeaR7e97jgVu21YJXOqVHlOfsszn3uERWF/fCbGSqde3WzVTcU1Quum6W6WaCbo7qR415t5h8bWf8G1XLui2u3aoG70kz7Op/rhmul39Wk3xXWQwCBygIEbo4MBOokUKQe7jrtMsXkTMAF7v3222+9CYNU1aihvDnbDaoTEihK4K5Ho3XkZlPS7Sv0acK+SvM7+GW4wKJHYzTqo0iLAreGB7u5GIpU91rq6gK3eqw1IsqNgKkUuKNGWdWyXT6DAAIIJBEgcCdRYh0EEggQuBMgsUpmAm4iqKgJgwjcmdFnWjCBu768rRC43XwOGibsJpOsr2L+StMIKAXpamE6/FqyESNG5G8nqBECCJRWgMBd2qZlxxot8KUfvp3pJmeetYlttlGnTLdB4cUSUMjW8616nlVD2vUMt5uRWBMm+Qs93MVqX9WWwF3fNitr4NbcEVp0PtCkVxotoGeZ9ay0P/9GfUWbV5rmXNCbBDQs/IILLgjezqBHaTQZXqWFwN28tmLLCLS6AIG71Y8A9r9uAv9x9xr71bP/vOip9/LZj3e2y7+xUb2LpbyCC/jPVsZNdkPgLmCDr33P/nrA3plVfJOhJ1u3oSdnVn6aghlSnkar/br+vASa7E/PcOvZ8bIu4efxw5O2Rd1gIHCX9UhgvxDIvwCBO/9tRA0LIrD2fbMrHlhjzy1+v641/sRWH7ARX+5iW25G73ZdYUtQmHq4NZvs7bffHvRsazK4r3/965E9WgTuYjb6ey88ZytvnGDvv/F63XZg3cq3bKP9D7JuJ32rbmV2tKBGBO6O1jGvn9d3e9SoUcFEiArbY8aMCSaILPNy4403BhPrfehDHwpmFtcw8fDs9f6+E7jLfDSwbwjkW4DAne/2oXYIIIAAAggggAACCCCAAAIFFSBwF7ThqDYCCCCAAAIIIIAAAggggEC+BQjc+W4faocAAggggAACCCCAAAIIIFBQAQJ3QRuOaiOAAAIIIIAAAggggAACCORbgMCd7/ahdggggAACCCCAAAIIIIAAAgUVIHAXtOGoNgIIIIAAAggggAACCCCAQL4FCNz5bh9qhwACCCCAAAIIIIAAAgggUFABAndBG45qI4AAAggggAACCCCAAAII5FuAwJ3v9qF2CCCAAAIIIIAAAggggAACBRUgcBe04ag2AggggAACCCCAAAIIIIBAvgUI3PluH2qHAAIIIIAAAggggAACCCBQUAECd0EbjmojgAACCCCAAAIIIIAAAgjkW4DAne/2oXYIIIAAAggggAACCCCAAAIFFSBwF7ThqDYCCCCAAAIIIIAAAggggEC+BQjc+W4faocAAggggAACCCCAAAIIIFBQAQJ3QRuOaiOAAAIIIIAAAggggAACCORbgMCd7/ahdggggAACCCCAAAIIIIAAAgUVIHAXtOGoNgIIIIAAAggggAACCCCAQL4FCNz5bh9qhwACCCCAAAIIIIAAAgggUFABAndBG45qI4AAAggggAACCCCAAAII5FuAwJ3v9qF2CCCAAAIIIIAAAggggAACBRUgcBe04ag2AggggAACCCCAAAIIIIBAvgUI3PluH2qHAAIIIIAAAggggAACCCBQUAECd0EbjmojgAACCCCAAAIIIIAAAgjkW4DAne/2oXYIIIAAAggggAACCCCAAAIFFSBwF7ThqDYCCCCAAAIIIIAAAggggEC+BQjc+W4faocAAggggAACCCCAAAIIIFBQgVIG7hUrVthNN91kM2bMsOeff95WrlxpvXv3tkGDBtno0aOtV69e6zXXQw89ZEOHDrUlS5ZENuWdd95phx9+eEGbmmojgAACCCCAAAIIIIAAAgg0UqB0gfvll1+2U045xR5++GHbdNNNg3DdpUuXIEgvXbrUdg/wT+IAACAASURBVNhhBxs/frwNHjy4nfN1111nI0aMqGpP4G7kocm2EEAAAQQQQAABBBBAAIFiC5QqcK9ZsyYIzTfffLMddthhdvnll7f1ZqvX+7zzzrOJEyfagAEDbOrUqbb99tu3td6YMWOCIH7ttdfaaaedVuxWpfYIIIAAAggggAACCCCAAAJNFyhV4F6wYIENGTLE1q5da7fddpv17du3HfDy5ctt2LBhdv/999uUKVOCIeRa3nrrLTvxxBPtiSeeCIL4fvvt1/SGoQIIIIAAAggggAACCCCAAALFFihV4L7vvvvs3HPPDZ7XVi939+7d12sd9YBr+Pi4ceNMvdpaNNz8qKOOstWrV9v06dOtT58+xW5Vao8AAggggAACCCCAAAIIINB0gVIF7jjNd955x0499VSbPHlyu8D92GOPBb3du+yyi5111lnBUPRHHnkkKG7gwIF25pln2pe+9CXr1KlT3Cb4OwIIIIAAAggggAACCCCAAAKBQEsF7meeeSYYcr5q1apg6Pg+++wTIPzkJz+xY445JugZ13PgXbt2tc0339yWLVtmixcvDiZfGzt2bPCP/saCAAIIIIAAAggggAACCCCAQJxAywTu119/PZi9XDON63ltTY7mwvOFF15oF198sW299dbBv0866STr3LlzEL613qWXXmrvvfeeXXHFFXbcccfFmfJ3BBBAAAEEEEAAAQQQQAABBFqjh1th+5xzzgme69YQcf1bvdlaNMGaeq7vueceO/nkk+3ss89uN3R83bp1dtFFFwX/HHjggXbLLbfYFltswaGDAAIIIIAAAggggAACCCCAQFWB0vdwv/rqq8Ez2OrZ3muvvYIe61133TXVYTFnzhw7/vjjg17vW2+91XbfffdUn583b16q9VkZAQQQQAABBBBAAAEEEEAgncBuu+2W7gMNWLvUgVuvCRs1apTNnj3b9t13X5swYYLtuOOOqVn1HPcRRxxh6ilXD7eCe5qFwJ1Gi3URQAABBBBAAAEEEEAAgfQCBO70ZjV/YubMmcEw8oULF9rRRx9tV199tW211VYVy9Ow8tdee8223HLLoBfbXxYtWmRHHnmkvfHGGzUF7pp3gg8igAACCCCAAAIIIIAAAggUVqB0Pdx65nratGnBs9grV660kSNH2gUXXGDdunWr2EjqBdfM5XoHt2YuHzBgwHrrPfTQQ8Frw7bZZptgRvPtttuusA1OxRFAAAEEEEAAAQQQQAABBBojULrAfccddwTPbCtAn3/++TZ69OiKvdaOV8PE9Xz2vffea5qtXP+E37etmcr1bu5rrrnGhg8fHgxL79KlS2Nah60ggAACCCCAAAIIIIAAAggUVqBUgVtDv4cNG2Z637aCsz/jeFQrTZkyxU4//fTgfdvh14K9/fbbdskllwQhe9ttt7XJkyfbHnvsUdjGpuIIIIAAAggggAACCCCAAAKNEyhV4L7sssuCV3wlWcaNG2djxowJVlUvtl77ddVVVwXD0PXKsO7du9uSJUts6dKltsMOO9j48eNt8ODBSYpmHQQQQAABBBBAAAEEEEAAAQTK8x7uVatWBUO+9fx2kiUcuLW+nv2eNWuWXXnllfb0008HQVvBe9CgQcGw9F69eiUplnUQQAABBBBAAAEEEEAAAQQQCARK1cNNmyKA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dkZBBBAAAEEEEAAAQQQQACBvAgQuPPSEtQDAQQQQAABBBBAAAEEEECgVAIE7lI1JzuD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dkZBBBAAAEEEEAAAQQQQACBvAgQuPPSEtQDAQQQQAABBBBAAAEEEECgVAIE7lI1JzuD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Yu5My8ve9+mz3nXnnh5ra1+Z10xdyKi1ht36WR79u5sx+61ofX+yAdKtW/sDAIIIIAAAggggAACCFQXIHBzhDRVQGF71JTVtua9plYj84133cDsymEbE7ozl2YDCCCAAAIIIIAAAgjkR4DAnZ+2aMmafH/mGnv4+ZKn7X+17L47bWDnD+7aku3MTiOAAAIIIIAAAggg0IoCBO5WbPUc7fPB41eVbhh5FK+Gl99zziY50qcqCCCAAAIIIIAAAgggkKUAgTtLXcqOFfjSD9+OXadMK8z6brcy7Q77ggACCCCAAAIIIIAAAlUECNwcH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RKGbhXrFhhN910k82YMcOef/55W7lypfXu3dsGDRpko0ePtl69elU8EObPn2+XXXaZPfroo7Z48eJEn+GI6pgAgbtjfnwaAQQQQAABBBBAAAEE8itQusD98ssv2ymnnGIPP/ywbbrppkG47tKliy1ZssSWLl1qO+ywg40fP94GDx7crlUefPBBGzVqlL3wwgvWs2dP69GjR9tn+vXrZxMmTLD+/fvntyULWjMCd0EbjmojgAACCCCAAAIIIIBArECpAveaNWtsxIgRdvPNN9thhx1ml19+eVtvtnq9zzvvPJs4caINGDDApk6dattvv30AtGjRIhs2bJg988wzNnbs2OCfrl27WvgzRx11lN1www3WvXv3WFRWSC5A4E5uxZoIIIAAAggggAACCCBQLIFSBe4FCxbYkCFDbO3atXbbbbdZ375927XG8uXLg2B9//3325QpU2zo0KHB36+++mo744wz7Oijj7ZJkyZZt27d2j7nPjN37tzgb4ccckixWjjntSVw57yBqB4CCCCAAAIIIIAAAgjULFCqwH3ffffZueeeGzx7rV7uSr3R6gG/7rrrbNy4cTZmzBhbtWqVDR8+3KZNm9YuhIdFf/SjH9l3vvMdO+ecc4JnvFnqJ0Dgrp8lJSGAAAIIIIAAAggggEC+BEoVuONo33nnHTv11FNt8uTJbYFbz3ZruPiyZcuCYeYabu4vd911lx1xxBHBc9/6LMPK46ST/53AndyKNRFAAAEEEEAAAQQQQKBYAi0VuPWMtoacq1db4XqfffYxNwxdzaZh6Lvuuut6LThnzhw7/vjjbYsttrA777wzmFSNpT4CBO76OFIKAggggAACCCCAAAII5E+gZQL366+/HsxersB84okn2rXXXhtMjJYkTCdZJ39NW4waEbiL0U7UEgEEEEAAAQQQQAABBNILtETgVtjW89d6rnvgwIHBv/Wct5YkYTrJOtXo582bl75lWuQTYx/4dIvs6T93c9wBL7TU/rKzCCCAAAIIIIAAAgg0SmC33XZr1KYSb6f0gfvVV1+1M888M+jZ3muvvYKe7fCw8SRhOsk6BO7Ex1y7FQnctbnxKQQQQAABBBBAAAEEEGgvQOBu8BGh57NHjRpls2fPtn333dcmTJhgO+64Y7tavPjii3bssccG/2369OnWp0+f9WrpAnePHj1sxowZts022zR4T8q7OYaUl7dt2TMEEEAAAQQQQAABBFpdoLQ93DNnzgyGkS9cuDB4v7betb3VVlut197MUt7crwCBu7n+bB0BBBBAAAEEEEAAAQSyEyhd4F63bl3wTu2zzz7bVq5caSNHjrQLLrjAunXrVlExyXu4L7zwQrv44ot5D3cGxyGBOwNUikQAAQQQQAABBBBAAIFcCJQucN9xxx3BM9urV6+2888/30aPHm2dO3euiq3e7zPOOCPoCZ80aVK7cL58+XIbNmyYzZ07N/jbIYcckouGK0slCNxlaUn2AwEEEEAAAQQQQAABBHyBUgXuRYsWBeFY79tWr7R6uTt16hTb6uHPjRkzJvicesRXrFhh5513nk2cONEGDx5skydPtu7du8eWxwrJBQjcya1YEwEEEEAAAQQQQAABBIolUKrAfdlll9nYsWMTtcC4ceNM4dot4We+e/bsaZogTc93L1261Pr16xdMuNa/f/9EZbNScgECd3Ir1kQAAQQQQAABBBBAAIFiCZQmcIefxU7SBH7g1mfmz59vCu2PPvqoLV68OHhX96BBg4Jh6b169UpSLOukFCBwpwRjdQQQQAABBBBAAAEEECiMQGkCd2HEqWg7AQI3BwQCCCCAAAIIIIAAAgiUVYDAXdaWLch+EbgL0lBUEwEEEEAAAQQQQAABBFILELhTk/GBegoQuOupSVkIIIAAAggggAACCCCQJwECd55aowXrQuBuwUZnlxFAAAEEEEAAAQQQaBEBAneLNHRed5PAndeWoV4IIIAAAggggAACCCDQUQECd0cF+XyHBAjcHeLjwwgggAACCCCAAAIIIJBjAQJ3jhunFapG4G6FVmYfEUAAAQQQQAABBBBoTQECd2u2e272msCdm6agIggggAACCCCAAAIIIFBnAQJ3nUEpLp0AgTudF2sjgAACCCCAAAIIIIBAcQQI3MVpq1LWlMBdymZlpxBAAAEEEEAAAQQQQMDMCNwcB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IGWCNyzZs2yk046yU4//XQbM2ZMxZZ66KGHbOjQobZkyZLIlrzzzjvt8MMPL2ZL57TWBO6cNgzVQgABBBBAAAEEEEAAgQ4LlD5wP/XUUzZy5EibO3eujRs3LjJwX3fddTZixIiqoATuDh9v6xVA4K6/KSUigAACCCCAAAIIIIBAPgRKG7jXrVtnd911l5177rm2cOHCQLta4FbP9/jx4+3aa6+10047LR+t0wK1IHC3QCOziwgggAACCCCAAAIItKhAKQP3Sy+9ZD/4wQ+CwK1lww03tBUrVkQG7rfeestOPPFEe+KJJ2zq1Km23377tejh0PjdJnA33pwtIoAAAggggAACCCCAQGMEShe433zzTTvhhBNs5syZ1qdPH/ve975ns2fPtuuvvz4ycOu57aOOOspWr15t06dPDz7H0hgBAndjnNkKAggggAACCCCAAAIINF6glIH7/PPPt759+9rRRx9t3bp1C57N1jPaUUPKH3vssWDCtF122cXOOussu/zyy+2RRx4JWmPgwIF25pln2pe+9CXr1KlT41uo5FskcJe8gdk9BBBAAAEEEEAAAQRaWKB0gbtSW8YF7p/85Cd2zDHHWO/evW3NmjXWtWtX23zzzW3ZsmW2ePFi23TTTW3s2LHBP/obS/0ECNz1s6QkBBBAAAEEEEAAAQQQyJcAgdvMLrzwQrv44ott6623Dv6tV4h17tw5CN+aRO3SSy+19957z6644go77rjj8tWCBa8NgbvgDUj1EUAAAQQQQAABBBBAIFKg5QP32rVrg57re+65x04++WQ7++yz2w0d12znF110UfDPgQceaLfccottscUWHFJ1EiBw1wmSYhBAAAEEEEAAAQQQQCB3Ai0fuJO0yJw5c+z4448Per1vvfVW23333ZN8rG2defPmpVq/lVYe+8CnW2l3bdwBL7TU/rKzCCCAAAIIIIAAAgg0SmC33XZr1KYSb4fAnYBKz3EfccQR9vrrrwc93HvttVeCT/3fKgTuaC4Cd6pDiZURQAABBBBAAAEEEEAgQoDA3aRDI27SNA0rf+2112zLLbcMerH9ZdGiRXbkkUfaG2+8UVPgbtJuF2KzDCkvRDNRSQQQQAABBBBAAAEEEKhBoOV7uBcsWGBDhgwJ3sE9depUGzBgwHqMDz30UPDasG222cY0o/l2221XAzUfqSRA4Oa4QAABBBBAAAEEEEAAgbIKtHzg1jBxPZ997733BrOV65/w+7Y1U7nezX3NNdfY8OHDbcKECdalS5eyHg8N3y8Cd8PJ2SACCCCAAAIIIIAAAgg0SKDlA7ecp0yZYqeffnrwvu3wa8Hefvttu+SSS4KQve2229rkyZNtjz32aFDTtMZmCNyt0c7sJQIIIIAAAggggAACrShA4DYL3ret135dddVVtnLlSuvdu7d1797dlixZYkuXLrUddtjBxo8fb4MHD27FYyTTfSZwZ8pL4QgggAACCCCAAAIIINBEAQL3v/D1vu1Zs2bZlVdeaU8//XQQtBW8Bw0aZKNHj7ZevXo1sZnKu2kCd3nblj1DAAEEEEAAAQQQQKDVBVoicLd6I+d5/wnceW4d6oYAAggggAACCCCAAAIdESBwd0SPz3ZYgMDdYUIKQAABBBBAAAEEEEAAgZwKELhz2jCtUi0Cd6u0NPuJAAIIIIAAAggggEDrCRC4W6/Nc7XHBO5cNQeVQQABBBBAAAEEEEAAgToKELjriElR6QUI3OnN+AQCCCCAAAIIIIAAAggUQ4DAXYx2Km0tCdylbVp2DAEEEEAAAQQQQACBlhcgcLf8IdBcAAJ3c/3ZOgIIIIAAAggggAACCGQnQODOzpaSEwgQuBMgsQoCCCCAAAIIIIAAAggUUoDAXchmK0+lCdzlaUv2BAEEEEAAAQQQQAABBNoLELg5Ip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R3ZutQAAIABJREFU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WiJwz5o1y0466SQ7/fTTbcyYMZGc8+fPt8suu8weffRRW7x4sfXu3dsGDRpko0ePtl69emXYDK1bNIG7dduePUcAAQQQQAABBBBAoOwCpQ/cTz31lI0cOdLmzp1r48aNiwzcDz74oI0aNcpeeOEF69mzp/Xo0cOWLFliS5cutX79+tmECROsf//+ZT8eGr5/BO6Gk7NBBBBAAAEEEEAAAQQQaJBAaQP3unXr7K677rJzzz3XFi5cGHBGBe5FixbZsGHD7JlnnrGxY8cG/3Tt2tVWrFhh5513nk2cONGOOuoou+GGG6x79+4NaprW2AyBuzXamb1EAAEEEEAAAQQQQKAVBUoZuF966SX7wQ9+EARuLRtuuGEQnqMC99VXX21nnHGGHX300TZp0iTr1q1b27GwfPnyIIyrh1x/O+SQQ1rxOMlsnwncmdFSMAIIIIAAAggggAACCDRZoHSB+80337QTTjjBZs6caX369LHvfe97Nnv2bLv++usrBu5Vq1bZ8OHDbdq0aTZlyhQbOnToek3yox/9yL7zne/YOeecEzzjzVI/AQJ3/SwpCQEEEEAAAQQQQAABBPIlUMrAff7551vfvn2DHmv1Vo8YMcKuu+66ioFbz2lruPiyZcts6tSpNmDAgPVaSD3lRxxxhA0ePNgmT57MsPI6HsME7jpiUhQCCCCAAAIIIIAAAgjkSqB0gbuSbrXAvWDBAhsyZEjwsdtuu8123XXX9YqYM2eOHX/88bbFFlvYnXfeGUyqxlIfAQJ3fRwpBQEEEEAAAQQQQAABBPIn0PKBO0mYTrJO/pq2GDUicBejnaglAggggAACCCCAAAIIpBcgcCfovSZwpz+wkn6CwJ1UivUQQAABBBBAAAEEEECgaAIE7gYE7nnz5hXtuGhYfcc+8OmGbSsPGxp3wAt5qAZ1QAABBBBAAAEEEECgdAK77bZb7vap5QP3iy++aMcee2zQMNOnTw9mNvcX18Pdo0cPmzFjhm2zzTapGpLAHc1F4E51KLEyAggggAACCCCAAAIIRAgQuJt0aDBLeZPgE2yWIeUJkFgFAQQQQAABBBBAAAEECinQ8j3cSd7DfeGFF9rFF1/Me7gzOMQJ3BmgUiQCCCCAAAIIIIAAAgjkQqDlA7da4eqrr7YzzjgjeG/3pEmTgnd3u2X58uU2bNgwmzt3bvC3Qw45JBcNV5ZKELjL0pLsBwIIIIAAAggggAACCPgCBG4zW7RoURCqn3nmGRszZoydffbZQehesWKFnXfeeTZx4kQbPHiwTZ482bp3785RVEcBAncdMSkKAQQQQAABBBBAAAEEciVA4P5Xc8ycOTMYMr5w4ULr2bOnaYK0JUuW2NKlS61fv342YcIE69+/f64arwyVIXCXoRXZBwQQQAABBBBAAAEEEKgkQOAOqcyfP98uu+wye/TRR23x4sXWu3dvGzRokI0ePdp69erFEZSBAIE7A1SKRAABBBBAAAEEEEAAgVwItETgzoU0lagoQODmwEAAAQQQQAABBBBAAIGyChC4y9qyBdkvAndBGopqIoAAAggggAACCCCAQGoBAndqMj5QTwECdz01KQsBBBBAAAEEEEAAAQTyJEDgzlNrtGBdCNwt2OjsMgIIIIAAAggggAACLSJA4G6Rhs7rbhK489oy1AsBBBBAAAEEEEAAAQQ6KkDg7qggn++QAIG7Q3x8GAEEEEAAAQQQQAABBHIsQODOceO0QtUI3K3QyuwjAggggAACCCCAAAKtKUDgbs12z81eE7hz0xRUBAEEEEAAAQQQQAABBOosQOCuMyjFpRMgcKfzYm0EEEAAAQQQQAABBBAojgCBuzhtVcqaErhL2azsFAIIIIAAAggggAACCJgZgZvDoKkCBO6m8rNxBBBAoJACLy9736bPedeeeHmtrX5nXSH3IarSG3fpZHv27mzH7rWh9f7IB0q1b+xMtgJ8L7L1pXQEahUgcNcqx+fqIkDgrgsjhSCAAAItI6BQMWrKalvzXrl3uesGZlcO25jQXe5mrtve8b2oGyUFIVB3AQJ33UkpMI0AgTuNFusigAACCHx/5hp7+PmSp+1/NfO+O21g5w/uSqMjECvA9yKWiBUQaJoAgbtp9GxYAgRujgMEEEAAgTQCB49fVbph5FH7r+Hl95yzSRoe1m1RAb4XLdrw7HYhBAjchWim8laSwF3etmXPEEAAgSwE+N3IQpUyiy7A96LoLUj9yyxA4C5z6xZg3/iBKEAjUUUEEEAgRwL8buSoMahKbgT4XuSmKagIAusJELg5KJoqwA9EU/nZOAIIIFA4AX43CtdkVLgBAnwvGoDMJhCoUYDAXSMcH6uPAD8Q9XGkFAQQQKBVBPjdaJWWZj/TCPC9SKPFugg0VoDA3VhvtuYJ8APBIYEAAgggkEaA3400WqzbKgJ8L1qlpdnPIgoQuIvYaiWqMz8QJWpMdgUBBBBogAC/Gw1AZhOFE+B7Ubgmo8ItJEDgbqHGzuOu8gORx1ahTggggEB+BfjdyG/bULPmCfC9aJ49W0YgToDAHSfE3zMV4AciU14KRwABBEonwO9G6ZqUHaqDAN+LOiBSBAIZCRC4M4Kl2GQC/EAkc2ItBBBAAIF/CvC7wZGAwPoCfC84KhDIrwCBO79t0xI14weiJZqZnUQAAQTqJsDvRt0oKahEAnwvStSY7ErpBAjcpWvSYu0QPxDFai9qiwACCDRbgN+NZrcA28+jAN+LPLYKdULgnwIEbo6EpgrwA9FUfjaOAAIIFE6A343CNRkVboAA34sGILMJBGoUIHDXCMfH6iPAD0R9HCkFAQQQaBUBfjdapaXZzzQCfC/SaLEuAo0VIHA31puteQL8QHBIIIAAAgikEeB3I40W67aKAN+LVmlp9rOIAgTuIrZaierMD4TZey+/aKumT7V3nnzM1q1eVaLWNeu08SbWZY8BtsmxQ22D3n1KtW/sDAIINEeA343muLPVfAvwvch3+1C71hYgcLd2+zd971v9B0Jh+41vD7d1a/5/e28C/9tU7/8vl865hiIhN4QcqehShjJlvnXUkYc5QqZCyByXMhdRMguJg4jIjTSYTslVpigVRYkUEjJ2xPV/vPbP+v73d5/9+ezhu/f+rLXfz/14eCjf/VnD8/1+r7Vea9ozR26LNgsw26TJbr6Tz0F0twmZtCFghID1fsOImalmRQLERUVgvA6BDgkguDuETVazErDeQTxz9CFu5oxrTbjG5LU3cG849BgTdaWSEIBAewSs9xvtkSXlmAkQFzFbj7L3nQCCu+8WDrx+1juIJ6at3btt5INcTtvLF7hqRuAeSfEgAIHQCVjvN0K3D+UbDQHiYjTcyRUCZQgguMtQ4p3WCFjvIP62/iqtsQ0x4QWvuzXEYlEmCEAgIgLW+42ITEVROyRAXHQIm6wgUJEAgrsiMF5vloD1DgLB3aw/kRoEINB/Atb7jf5bmBrWIUBc1KHGbyDQDQEEdzecyWUAAesdBIKb0IAABCBQjYD1fqMaLd62QoC4sGJp6hkjAQR3jFbrUZmtdxAI7h45M1WBAAQ6IWC93+gEMplER4C4iM5kFNgQAQS3IWOHWFXrHQSCO0SvpEwQgEDIBKz3GyHbhrKNjgBxMTr25AyBIgII7iJC/L1VAtY7CAR3q+5F4hCAQA8JWO83emhSqtQAAeKiAYgkAYGWCCC4WwJLsuUIWO8gENzl/IS3IAABCHgC1vsNPAECeQSIC/wCAuESQHCHaxsTJbPeQSC4Tbg5lYQABBokYL3faBAlSfWIAHHRI2NSld4RQHD3zqRxVch6B4HgjstfKS0EIDB6Atb7jdFbgBKESIC4CNEqlAkC/48AghtPGCkB6x0Egnuk7kfmEIBAhASs9xsRmowid0CAuOgAMllAoCYBBHdNcPysGQLWOwgEdzN+RCoQgIAdAtb7DTuWpqZVCBAXVWjxLgS6JYDg7pY3uWUIWO8gENyEBAQgAIFqBKz3G9Vo8bYVAsSFFUtTzxgJILhjtFqPymy9g0Bw98iZqQoEINAJAev9RieQySQ6AsRFdCajwIYIILgNGTvEqlrvIBDcIXolZYIABEImYL3fCNk2lG10BIiL0bEnZwgUEUBwFxHi760SsN5BILhbda+oE7//sf9zl9zyL/ez+19xL770atR1yRZ+zkmzufdPmd1tterr3JQ3/1uv6kZl2idgvd9onzA5xEiAuIjRapTZCgEEtxVLB1pP6x0EgjtQxxxxsSS29zr/RTfz5REXpOXsJ8/h3Mnbz4nobplz35K33m/0zZ7UpxkCxEUzHEkFAm0QQHC3QZU0SxOw3kEguEu7iqkXj75yprvxNz1X269ZdJ13zeEO3XiyKftS2YkRsN5vTIwev+4rAeKir5alXn0ggODugxUjroP1DgLBHbHztlj0j5zwQu+2kQ/Cpe3lV+8/V4s0SbpvBKz3G32zJ/VphgBx0QxHUoFAGwQQ3G1QJc3SBKx3EAju0q5i6kXrcWHK2FS2MgHiozIyfmCAAHFhwMhUMVoCCO5oTdePglvvIBDc/fDjpmthPS6a5kl6/SJAfPTLntSmGQLERTMcSQUCbRBAcLdBlTRLE7DeQSC4S7uKqRetx4UpY1PZygSIj8rI+IEBAsSFASNTxWgJILijNV0/Cm69g0Bw98OPm66F9bhomifp9YsA8dEve1KbZggQF81wJBUItEEAwd0GVdIsTcB6B4HgLu0qpl60HhemjE1lKxMgPioj4wcGCBAXBoxMFaMlgOCO1nT9KLj1DgLB3Q8/broW1uOiaZ6k1y8CxEe/7EltmiFAXDTDkVQg0AYBBHcbVEmzNAHrHQSCu7SrmHrRelyYMjaVrUyA+KiMjB8YIEBcGDAyVYyWAII7WtP1o+DWOwgEdz/8uOlaWI+LpnmSXr8IEB/9sie1aYYAcdEMR1KBQBsEENxtUCXN0gSsdxAI7tKuYupF63FhythUtjIB4qMyMn5ggABxYcDIVDFaAgjuaE3Xj4Jb7yAQ3P3w46ZrYT0umuZJev0iQHz0y57UphkCxEUzHEkFAm0QQHC3QZU0SxOw3kEguEu7iqkXrceFKWNT2coEiI/KyPiBAQLEhQEjU8VoCSC4ozVdPwpuvYNAcPfDj5uuhfW4aJon6fWLAPHRL3tSm2YIEBfNcCQVCLRBAMHdBlXSLE3AegeB4C7tKqZetB4XpoxNZSsTID4qI+MHBggQFwaMTBWjJYDgjtZ0/Si49Q4Cwd0PP266FtbjommepNcvAsRHv+xJbZohQFw0w5FUINAGAQR3G1RJszQB6x0Egru0q5h60XpcmDI2la1MgPiojIwfGCBAXBgwMlWMlgCCO1rT9aPg1jsIBHc//LjpWliPi6Z5kl6/CBAf/bIntWmGAHHRDEdSgUAbBBDcbVAlzdIErHcQCO7SrmLqRetxYcrYVLYyAeKjMjJ+YIAAcWHAyFQxWgII7mhN14+CW+8gENz98OOma2E9LprmSXr9IkB89Mue1KYZAsRFMxxJBQJtEEBwt0GVNEsTsN5BILhLu4qpF63HhSljU9nKBIiPysj4gQECxIUBI1PFaAkguKM1XT8Kbr2DQHD3w4+broX1uGiaJ+n1iwDx0S97UptmCBAXzXAkFQi0QQDB3QZV0ixNwHoHgeAu7SqmXrQeF6aMTWUrEyA+KiPjBwYIEBcGjEwVoyWA4I7WdP0ouPUOAsHdDz9uuhbW46JpnqTXLwLER7/sSW2aIUBcNMORVCDQBgEE92tUb7jhBrfddtu5Rx55ZCDnyy+/3G2yySZt2MFsmtY7CAS3WdcfWnHrcYFXQGAYAeID/4DArASIC7wCAuESQHC/ZpszzzzT7bbbbkMtheBu3pGtdxAI7uZ9qg8pWo+LPtiQOrRHgPhojy0px0uAuIjXdpS8/wQQ3K/Z+IADDnAnnHCCO+OMM9yuu+7af8sHUkPrHQSCOxBHDKwY1uMiMHNQnMAIEB+BGYTiBEGAuAjCDBQCArkEENzOuWeffdbtsMMO7mc/+5mbPn26W3fddXGXjghY7yAQ3B05WmTZWI+LyMxFcTsmQHx0DJzsoiBAXERhJgpplACC27nk3Pbmm2/uXnzxRXfJJZe4ZZZZxqg7dF9t6x0Egrt7n4shR+txEYONKOPoCBAfo2NPzuESIC7CtQ0lgwCC2zl38803JxemLbfccm7fffd1J554opsxY0biHWussYbbe++93Xrrredmm202PKZhAtY7CAR3ww7Vk+Ssx0VPzEg1WiJAfLQElmSjJkBcRG0+Ct9zAghu59yll17qttxySzdlyhQ3c+ZMN3nyZDfffPO5xx57zD388MNunnnmcQceeGDyj/7G0xwB6x0Egrs5X+pTStbjok+2pC7NEyA+mmdKivETIC7ityE16C8BBLdz7rDDDnNHHnmkW3jhhZN/77jjjm722WdPxLcuUTvuuOPcyy+/7E466SS39dZb99cbRlAz6x0EgnsEThdBltbjIgITUcQREiA+RgifrIMlQFwEaxoKBgFnXnC/8sorycr11Vdf7XbZZRe33377jds6/uqrr7ojjjgi+WfDDTd0F1xwgZt//vkruc4dd9xR6X1LLx/4w3dYqq770gfvHVfft352+Kfo+gbnoePO6FuVWqmP9bhoBSqJ9oYA8dEbU1KRBgkQFw3CJKmoCay44orBld+84C5jkVtuucVtu+22yar3hRde6FZeeeUyPxt7B8E9GJf1DgLBXSmUzLxsPS7MGJqK1iJAfNTCxo96ToC46LmBqV5pAgju0qjCelHnuDfddFP35JNPJivcq666algFjLg01rdAsaU8YudtsejW46JFtCTdAwLERw+MSBUaJ0BcNI6UBCHQGAFWuJ1z2lb+xBNPuAUWWCBZxc4+Dz74oNtss83c008/jeBuzPX+X0LWOwgEd8MO1ZPkrMdFT8xINVoiQHy0BJZkoyZAXERtPgrfcwLmBffdd9/tttlmm+Qb3NOnT3err776LCa/4YYbks+GLbLIIsmN5osvvnjP3aK76lnvIBDc3flaTDlZj4uYbEVZuydAfHTPnBzDJ0BchG8jSmiXgHnBrW3iOp99zTXXJLeV65/097Z1U7m+zX366ae7nXfe2Z122mlu0qRJdj2m4Zpb7yAQ3A07VE+Ssx4XPTEj1WiJAPHREliSjZoAcRG1+Sh8zwmYF9yy7/nnn+/22GOP5Hvb6c+CPf/88+6oo45KRPaiiy7qzjvvPPe+972v5y7RbfWsdxAI7m79LZbcrMdFLHainKMhQHyMhju5hk2AuAjbPpTONgEEt3PJ97b12a9TTjnFPffcc27KlClu3nnndY888oh79NFH3VJLLeVOOOEEt/HGG9v2lhZqb72DQHC34FQ9SNJ6XPTAhFShRQLER4twSTpaAsRFtKaj4AYIILhfM7K+t3399de7k08+2d12222J0Jbwnjp1qttnn33ckksuacAduq+i9Q4Cwd29z8WQo/W4iMFGlHF0BIiP0bEn53AJEBfh2oaSQQDBjQ+MlID1DgLBPVL3CzZz63ERrGEoWBAEiI8gzEAhAiNAXARmEIoDgRQBBDfuMFIC1jsIBPdI3S/YzK3HRbCGoWBBECA+gjADhQiMAHERmEEoDgQQ3PhAKASsdxAI7lA8MaxyWI+LsKxBaUIjQHyEZhHKEwIB4iIEK1AGCOQTYIUbzxgpAesdBIJ7pO4XbObW4yJYw1CwIAgQH0GYgUIERoC4CMwgFAcCrHDjA6EQsN5BILhD8cSwymE9LsKyBqUJjQDxEZpFKE8IBIiLEKxAGSDACjc+ECAB6x0EgjtApwygSNbjIgATUISACRAfARuHoo2MAHExMvRkDIFCAmwpL0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3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0QFbAzAAAgAElEQVT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3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/OvXz/fe6FS6a7l35+s3v1xRcCtlb1os0251xu0vtWd3NttZ2bY8oy1RMw+gviwqjhqXYUBBDcUZipv4W03kEguPvr2xOpmfW4mAg7ftt/AtbjQ2L76c/s7F6dObPXxp5t0mQ338nnILpLWtl6XJTExGsQGAkBBPdIsJOpJ2C9g0BwEwt5BKzHBV4BgWEErMfHM0cf4mbOuNaEk0xeewP3hkOPMVHXiVbSelxMlB+/h0CbBBDcbdIl7UIC1jsIBHehi5h8wXpcmDQ6lS5NwHp8PDFt7d5tIx9kfG0vX+CqGaV9w/KL1uPCsu2pe/gEENzh26jXJbTeQSC4e+3etStnPS5qg+OHJghYjw/6DRNuXrmS1uOiMjB+AIEOCSC4O4RNVrMSsN5BMHAiKvIIWI8LvAICwwhYjw/6DeKDfsO56/97bhwBAtEQQHBHY6p+FpSB0yr9NOyAWi143a2m6lu3stbjoi43fmeDgPX4QHDb8POqtbQeF1V58T4EuiSA4O6SNnnNQsB6B8HAiaBgpYKVCqKgGgH6DSZqq3mMjbetx4UNK1PLWAkguGO1XE/Kbb2DQHD3xJEbrob1uGgYJ8n1jID1+KDf6JlDN1Qd63HREEaSgUArBBDcrWAl0bIErHcQDJzKeoqt96zHhS1rU9uqBKzHB/1GVY+x8b71uLBhZWoZKwEEd6yW60m5rXcQDJx64sgNV8N6XDSMk+R6RsB6fNBv9MyhG6qO9bhoCCPJQKAVAgjuVrCSaFkC1jsIBk5lPcXWe9bjwpa1qW1VAtbjg36jqsfYeN96XNiwMrWMlQCCO1bL9aTc1jsIBk49ceSGq2E9LhrGSXI9I2A9Pug3eubQDVXHelw0hJFkINAKAQR3K1hJtCwB6x0EA6eynmLrPetxYcva1LYqAevxQb9R1WNsvG89LmxYmVrGSgDBHavlelJu6x0EA6eeOHLD1bAeFw3jJLmeEbAeH/QbPXPohqpjPS4awkgyEGiFAIK7FawkWpaA9Q6CgVNZT7H1nvW4sGVtaluVgPX4oN+o6jE23rceFzasTC1jJYDgjtVyPSm39Q6CgVNPHLnhaliPi4ZxklzPCFiPD/qNnjl0Q9WxHhcNYSQZCLRCAMHdClYSLUvAegfBwKmsp9h6z3pc2LI2ta1KwHp80G9U9Rgb71uPCxtWppaxEkBwx2q5npTbegfBwKknjtxwNazHRcM4Sa5nBKzHB/1Gzxy6oepYjwthfPn++9wLl0x3L/38Zvfqiy80RDaMZGabcy436X2ru7m22s7NMWWZMApFKUoTQHCXRsWLbRCw3kEwcGrDq+JP03pcxG9BatAmAevxQb/RpnfFm7b1uJDYfvozO7tXZ86M14glSj7b5MluvpPOQXSXYBXSKwjukKxhsCzWOwgGTgadvkSVrcdFCUS8YpiA9fig3zDs/EOqbj0unjn6EDdzxrUmnGPy2hu4Nxx6jIm69qWSCO6+WDLSeljvIBg4Req4LRfbely0jJfkIydgPT7oNyJ34JaKbz0unpi2du+2kQ9yFW0vX+CqGS15Esm2QQDB3QZV0ixNwHoHwcCptKuYetF6XJgyNpWtTMB6fNBvVHYZEz8gLlYxYWdfyQWvu9VUfWOvLII7dgtGXn46CDqIyF24leJbj4tWoJJobwhYjw8Ed29cudGKEBeMpxp1KBJrlACCu1GcJFaVAB0EHURVn7HwvvW4sGBj6lifgPX4QHDX950+/5K4YDzVZ/+OvW4I7pQF77rrLnf88ce7m266yT388MNuypQpburUqW6fffZxSy65ZOy2DrL8dBB0EEE65ogLZT0uRoyf7AMnYD0+ENyBO+iIikdcMJ4akeuRbQkCCO7XIF177bVur732cvfee69bbLHF3EILLeQeeeQR9+ijj7qVVlrJnXbaaW6VVWwFcwn/mfArdBC2fIozR+VCxnpclKPEW1YJWI8PBLdVzx9eb+KC8RSRES4BBLdz7sEHH3Tbb7+9u/POO92BBx6Y/DN58mT31FNPuYMOOsidddZZbvPNN3dnn322m3feecO1ZoQlo4Ogg4jQbVsvsvW4aB0wGURNwHp8ILijdt/WCk9cMJ5qzblIeMIEENzOuVNPPdXtueeebosttnDnnnuum3vuucfAPv7444kYv/3225O/TZs2bcLQSeD/J0AHQQdBPMxKwHpc4BMQGEbAenwguImPPALEBeMpIiNcAuYF9wsvvOB23nlnd/HFF7vzzz/fbbfddrNY69hjj3UHH3yw23///ZMz3jzNEaCDoINozpv6k5L1uOiPJalJGwSsxweCuw2vij9N4oLxVPxe3N8amBfcOqet7eKPPfaYmz59ult99dVnsfYVV1zhNt10U7fxxhu78847j23lDcYDHQQdRIPu1JukrMdFbwxJRVohYD0+ENytuFX0iRIXjKeid+IeV8C84L777rvdNttsk5j4oosucssvv/ws5r7lllvctttu6+aff353+eWXJ5eq8TRDgA6CDqIZT+pXKtbjol/WpDZNE7AeHwjupj2qH+kRF4yn+uHJ/ayFecFdRkyXeaef7tF+regg6CDa97L4crAeF/FZjBJ3ScB6fCC4u/S2ePIiLhhPxeOt9kqK4C6xeo3gbi8w6CDoINrzrnhTth4X8VqOkndBwHp8ILi78LL48iAuGE/F57V2Sozg7kBw6zvePBCAAAQgAAEIQAACEIAABCDQHgF9WSq0x7zgvu+++9xWW22V2OWSSy5xyyyzzCw28ivcCy20kLvsssvcIossUsmOCO5KuHgZAhCAAAQgAAEIQAACEIBAZQII7srI2v8Bt5S3z5gcIAABCEAAAhCAAAQgAAEIWCRgfoW7zHe4DzvsMHfkkUfyHW6LEUKdIQABCEAAAhCAAAQgAAEI1CRgXnCL26mnnur23HNPt8UWW7hzzz3XzT333GM4H3/8cbf99ts7bU/Q36ZNm1YTNT+DAAQgAAEIQAACEIAABCAAAUsEENzOuQcffDAR1Xfeeac74IAD3H777ZeI7qeeesoddNBB7qyzznIbb7yxO++889y8885ryT+oKwQgAAEIQAACEIAABCAAAQjUJIDgfg3clVdemWwZf+CBB9xiiy3mdEGaznc/+uijTpeenXbaaW6VVWx9cqCmT/EzCEAAAhCAAAQgAAEIQAACEHDOIbhTbnDXXXe5448/3t10003u4YcfdlOmTHFTp051++yzj1tyySVxGAhAAAIQgAAEIAABCEAAAhCAQGkCCO7SqHgRAhCAAAQgAAEIQAACEIAABCBQngCCuzwr3oQABCAAAQhAAAIQgAAEIAABCJQmgOAujYoXIQABCEAAAhCAAAQgAAEIQAAC5QkguMuz4k0IQAACEIAABCAAAQhAAAIQgEBpAgju0qh4EQIQgAAEIAABCEAAAhCAAAQgUJ4Agrs8K96EAAQgAAEIQAACEIAABCAAAQiUJoDgLo2KFyEAAQhAIFYC999/v7v99tvdO9/5Trf88svHWg3KDQEIQAACEIBAZAQQ3JEZjOJ2Q2DmzJnue9/7nvvWt77lbrnlluS77PPMM497+9vf7tZcc0230047uXe/+93dFIZcINASgbSf33nnnU6iVM+73vUut/baa7tddtklEaezzTZbSyVoNtlnnnnGfec733GXXnqp+9WvfpXEbfY5//zz3XbbbddsxqTWGwK0/b0xZW5FzjzzTHf66ae7Sy65JGnn9Pz4xz92O+64ozvxxBPdRhtt1G8ADdXuH//4h/vEJz7hrrzySvelL33JHXDAAeNSnujfGyomybxG4NFHH3Uf+9jH3Oqrr+6OOuqopE9/6aWX3Kc//Wn31FNPuW984xvu9a9/PbxaJIDgbhEuScdJ4Nprr3WHH364+9///d+kAlOmTHHzzTefe+WVV9wf/vAHp45k3nnndXvssYf73Oc+5yZPnhxnRSm1aQI333yzO/DAA8f8fLHFFnNvfvObx/m5Jpk22WQTd8wxx7hFF100aF633nqr22effcbqky2s6qLB9CmnnOLmn3/+oOtC4UZDgLZ/NNy7zPV3v/ud23rrrd2//du/uY9//OPuhRdeSCbW3/jGN7oLL7zQveUtb+myONHmNVFBXfT7aMEEXHAJ7S9/+ctuq622cqusskoy0XTVVVcl/ftuu+0WcMn7UTQEdz/sSC0aIqCVsf333z+Z8ZPQOOSQQ5JVbf9oBe2MM85wX/3qV91zzz3nDjvsMLfffvtFswLYECaSiZzAT3/602T1+t5773Uf+tCH3BFHHOFWXHFFN/vssyc10yqfBqFf+MIX3H333efWWWcdd9ZZZyWTTyE+jz/+uNt+++2d6rXxxhsnA+rlllturKiqlyYTfP1CrANlGi0B2v7R8u8y93vuuccdeuihbsaMGUm2H/nIR5K+fOmll+6yGFHnVSSYJ/r3qOEEWnj166eddpo7++yzk75fuzS1wr3zzjvTN3ZgMwR3B5DJIg4Cv/3tb90222zjfv/73yedsYR33gD91VdfTRqtgw8+OFkpmz59ultrrbXiqCSlNE/gwQcfTMTpT37yE7fXXnsl2wEH7dLQFvMddtghEbL6tyabQtzRcfnllyfbGz/1qU+54447jsGDeS+vBoC2vxov3obARAV10e8hDIG+EUBw982iAddH5yk33XRTd9ttt81SyqWWWspdcMEFbtVVV53lbxK4GvDr7NVNN92UnMvU9ledpda5oRVWWKGRWmu7zec///lkxU/nPBdaaKGB6T755JPJmS+dgdl1113Hzn0df/zxyTbdvDNNeYlpG4/qJcGgFXX//PnPf07S0PkoX1+t3GnL7JJLLjn2Xjq/qVOnJiuSN954Y7L6/p73vCfZJrTFFlvkChCdcf3617+ezPLffffdSZqeq+q0xhprjFu5L6qbr0u67v43Sk9izfpzxRVXJDGQ98i+5513XnJcIfs8//zzyblkxYjOWmuworPVWpnRDgtthyz7VPFzpXn99dcnvq6tl+eee66bNm1akpXuNth2222TSSf5r3xHj0T6nnvumcSs4kmPYqLoSfuNZt/1/6+77rrcc9hKKx0zagd0dlt81F7otz//+c+dzq29973vTc6uffKTn3RveMMbxhUjHX9iqO12Krce+f/ee+/t1ltvvdw4qOrTZW3o20m1Mek2Uf//M5/5TLIFUPUJIZ58fIvXBz/4wWRL7gILLDCLqdPvleU2kbatyNeyf68SE4Pafh/bdeqXPv+qVSitQOlMpWJd7UGeL/r40yqVjkl87Wtfc9/+9reTlat3vOMdSTszqG2Qj6nt//73v+9+85vfJP3Fwgsv7FZeeeUk1hXj6cnmOm2/Z6x+Rn3cj370o6Rt8Plosi8dW4P6CtVJR7f+9a9/JfGgoy2qWzY+fH6+vXrooYfGtRHD+iIxV1sg5sPa4ap+lfd+Wmjq72ojtcMo+2Tfy44RBpWlTptWp15Fgrnu3wf1K76MGpvpOJ92LKXbx3Qbk61POibL+qPS8G2x7298H+fTH1bWNtr7Oj48qD8pipc6PsFvhhNAcOMhnRHwga8zVG9729vGdegaCGuQrG2t6UcdoTojDSg0KPDnqR977LGkMdRgRB2WhOhELnbyF0pIfJYVy3ngigYm2d/kCe70qqI/V+vrq4GXBgV+a6/PTyuWd9xxh9PqpQS5zptrIKUnbxVT24UlJlTvvLO7GhRp2/yWW245VuSiuiG4i0PJD8o98/QvJKB1aU/24hLZVAOGH/7wh8nFfbLvHHPMMXafgLZOa7C92mqrFRbgiSeeSM4tKi3FlAYuRY8mlbRyrMmA3Xff3Z166qlJrOUNNvwlLLqQSOX058Ik1P3z9NNPJwNvH8v+v2ugr/cllLVaLeGg+M62FT4W/AD02WefTVbf//KXvySDZTFUW5HllLct3vus+OqSRB0ZUX5KU2UU7+yxkTqTSBIHYqe406PLmrRTwN8JkY7rQQMkLwr1WwmiY489tsh0rf89PchdZJFFkt0+66677rh8VXdNzFxzzTXJf68qSKu2bVUr3VTb34TgVn+nyamTTz55zPf139SWZ9tkH3/y83//9393V199dRJTaj/y/MpzSR8nUZqym55HHnkk6Q+G+fygvjGv7Veafpu+fNrnJSGWF1t5ceXPW6ts+rqA3tFE+CDBPUykDotblVNba9U+di24B01U6XytLnfUxIGeqoK7SptWNWb0fl1B7fMa9PthIlZ+LSa6fyS7SOPtm+1XlJ8mdr74xS8mOxN1Xjk97vH9kfxeW6vVrvpdXHUFd1vtfR0fHia4607q1PEXfuMcghsv6IxAUeOVVxA/m6nVJwlrDaw18y5BqYG/H3Tqfw9aOSxTQa26S4hoVjJv0FgmDb1TJEqz6WQFt1bnDjrooET0a8VbKwMLLrig+9vf/pYMVDWo01Z35ZPOT/9buwM0UFtppZWSVT4JCK2c+NVyL378IOZPf/qTO/roo8ed31E+mry46KKLEp7pmyuL6obgLvaSqoPy9MrLBz7wgWQFVvbVI1vJvooR/U3/XmKJJYYWwvv5yy+/nPi5biwt88gPZd/04DBvYOT/m3ZbqKyTJk2aJflhfiS/1SSAbhFO+386kWzM+EHDXXfdlayCaQLiK1/5ytgNxH/84x8Tn/6f//kft/nmmyerh34XgU9L6X/0ox9NxLqfsNIkgV+h12rghhtuOC7mygrHdEynY9Tb0Me1BnsaEGpCISsoFKvaqaILnQbtgihjx6bf8bbUriB9ck2Te1qNTD9Z4VCWW1rMl23b6tSvqba/amznxYEmJfQFDF3SqZjTUSX1dSeccELSViv2L7744kS8+lh74IEHkv9/5JFHJqvT6h/TPq9jUpqQm3vuuZNVYT/5oYkktR/673rU92lyW+US78suu2xMjNdp+3/xi18k4kgThspHq+3KS/GgOuj/q33wR7LyxIT+m/pCxYX8X88wAeHHC5pw05MWqYPEir//4Qc/+EHym64E9y9/+cukvdbkQ96xND/B5n26quCu0qbViZuuBbf8Rv7pdwMMEtyDJoX8zgeVW2Mo9QneHxW7n/3sZ5O2V+nvu+++43zN+1KZFe422/s6Plw3Xur4BL8ZTgDBjYd0RqCq4E4PDvIa0XQDrM5YA2Q/eKhaKW2t0+BA25QkNut+p7doYJItV1Y8SERJcPz6179OBhnps+GDBiRaEXnrW9+a1F8zuenHD0AkrPx2T3Xc6lSWXXZZd84558zC7IYbbkhYaHCf3ipcVDcEd7HXVR2Ue7Hyute9LvfIRXqwWGbF+rvf/W5yT8EyyyyTbD8tEui+Rr7c2nLqfSJPcGuQqEkfDSAluvOeYX6UHsRpNdgPstPpZGMmfVRl0NEUf0ZX76a3xfu0dPxCca9VNP+k2xetuEu0SCBUXeHWpXO6FVbtWV6MatuwtrtL6CvmNcmSFdyKXZVVeUuwhvJ4FhJU2pmg4wXZCQH5hNqZ97///cmKZ1XBXaVtq8Olqba/amznxYFW3775zW8m/pKeuBg2uSXBLfGsf9K7vLzPq43wk8hKR7aSH2s7rl/d9ty8r2qHR9523Sor3CqPJgHy7n5QbKkc2mYucaP4ysaV7/91lMVPMgwT3H7188UXX0xWKFXXMoJb+aqc66+/fnKEqyvBra3NqvdJJ52U7GpIHyvwdZcdNIGinXdVBXeVNq1O3HQtuH0MLL744sluJn/EwB9DHNav+J1Xaoc0vsqbDPZjJR1BUgwqNorGrHlx2WZ7P6jvGebDgwR3UbzU8Ql+g+DGBwIhUNR4ZYupbUMSftpuri2qEgnZR2ePJSD0TEQo5wmKOtiKRGmR4M7LU4MTrcJoC7ga+Lwz0jrTqc5krrnmGpeEXxnTVrmyK5qDtnQV1Q3BXewxVQfl2sGhy/nSgi+bi199HuQD6ffr+rn/XVrQZv1En9nR7eDamqfB+qBPbw3zIw2utdKrAfag72UPE9yDOPkBvgZa6R0iPq30f0vz8nXUiqOfoKgquCUydTSj7EA+O0D6z//8z2TlUsJKA8H0VxOKPa7dNzwLXVSntkZHFdJCzR9hkGjQQFartFUFd5NtWx6NujGRTatqbBe1pz59CWaJb30lIO1D3je1nTyv70vvFtF2Wu2cKnoGDc6Lyppt+7VNV0cBNHmrCZgyu8+ycaW7CuT32V0TeWX0k2OasJIv6rcSz0WC209KSMRpR43GG2XjtIjloL97oSrBrbKqP8/uXPGT3tp1JwGXrcuwvOu0aXXq0qXg9ju9dNGneKlfzJ7hH+aj2mWx2WabJVvJB+1g9EdLdIO9nzAuGrPmjZXabO/z+p4iH64bL3V8gt8guPGBQAgUNV6DBjDDOsC8RrJOdX0Hp4H1RIR7ehtkuhzaiqTLbdShq+H3F9IMujTN/za95VX/TdugtGLkV/J9fmUuXhk0Q/73v/896Yi0JVeTHPr+uCYy0quZyntQ3bK88yYEsu9oC6TOompAoVXMujsT6th6lL+pOigfdDYyXQe/Qqet1OmVoCbFRdEKt/LVpJgGQrL/sG96Fg3edRmYVnx08ZP8Wrs20hNJ2ZhJn0sfdv+CtotrNS0t4Hxag8R93mBlUBwM8umqAj2dp8SKhLYmBCQ+xHcid1U07ftpW+rsuyY8JO783QC+XdUdABKGsmtVwT2Rtq1MfZtq+wddiOj9QoJOfLJt9yCfzaa39tprJ9vM/cSzH+zrzGrRZXWDmEs0aVeVtn9rUlc7anRevMqFVGnGvi5FFzXl2SUdJ5pgUGxqFU7iR6u1/slL27PQ0RrFiPytSHBr1VPb2rXrRztPxEITA10KbtVN4w35oP6tSSk92h2g2NcEgo6z1BHcVdq0MnGSfadLwe3P2OucvXZM6GhQFcFddBGb6pae7FUfpJgZdtFvmkd6rNRme59Nu4wP142XOj7BbxDc+EAgBNoQ3OlGv+yWqzwcfqVcM/NNnOHOXtzhL+ZQ3mrIdSZPA68iwa1VCZ098r/XCqMuM9Pt1GkRPGjQNoiPzvhJgPhb0NNM/uM//iO5NErba/O2lOddSqLf+8us8gR39pIwdW7+Ujet/unM7qAV0UDct5FitCG4ywwmfOHbOMMtQahHwkIDRX3fe9j3rosEt1Yz5PfaseHPYubB9/FeNPDzv81beSiKv2GCu6xP1x2A+a856P4KCVidMQxtYiptS52B1w4HrcD73Tbp2+N1WVcdwV21basaqE21/YMuREy3dRJzauvUxhbFgSbSNNmgeFB7rUe31Ou/aUt4+pbyQef683zvqaeeSrbUKn50MWH60YVkyk83zedtKS/b9k9EcPvy6AiCtluvssoq48qYTVsiVXGs1U+VWRO5mtgoEtz+TO9GG22U8NClc10LbpVX7Wf6uIhfRNDkv47naIW/juAeNB6qY5u8mCpqd+v+Pduf6XiAdktoTKKxmY5X5V2aNyyeyvaR2QnuYRf9iomPzfRYqc32Ppt2GR+uGy9V21HeLybAGe5iRrzREIE2BLfvnPTt7IkI5aLOIQ+BLmZSJy3BqFnX9PnOvEGiVg8ktnWJmWZQtbpbNOD3+aYvztEsvnXCO0QAACAASURBVN+y6xvgQVsG8wR3+hZ0DaA0sNGZdXUaWknQ9iutxGc/91Q0QKy6pVxb6nRzswbiZc4fN+SGI02mDcHtV7h1w/+glS5f6TZuKdcASHbUNk4N4HU/gAa8g1Zii/xIZdUWUV0qJOGty4zSt5VnbylPr0wMW+H2+aa3nXufHXRefJjgzls1zPPpugMwnVOU0BYHXaYlsaoVuZC+g562pcSgVhY1UaDVOq2SajeBhIMEobZE1xHcVdq2OsHdVNs/LLa17VPn9NXW6bywVnDLxIGvj+875Ov+gi0vInQXh1YzxTn7ZH1Pq4Iqh59IlZjVkQXtjlHbr5jVjqMqq4fKc5BQGfTprjw7+bJq4kZ9nCYmdI5WojN9p0o2JvX/tfKpfzThpy8NFAlurYLrHR2D8Hc3ePt1ucLt+3Gd2Vf/q4kqf2+HYkW2yqvLMD+v06a1ETdFcVX2lnLtnFLM6GJcCe86xx7KCO6840xFY9a8dNts79Npl/XhuvFSxyf4zXACCG48pDMCRY1XtiC+MdNnTgad4daFQzrDrRW1iWwFV95VvsWavqwq79bwQQN/f5GMBtISmWUFt8rnzyFpplfCStuY8kREmqM/w60Vcv8brTpphV2zxBoEZ1eW/dn5N73pTa1fmlZU/s6cs6OMqgruMnw0ENF3r8uc4U77uT6TJZ/Q+cFhz0033ZRMKGmANOw73Jrt13ua0Enf6j1IBAwTx+nPI2U/hZcXM96n058tS+eb/rRZeouyT2vQtmXfBmnlz9/aXDSgytpMbZcGioMG8poE0d/FV7/NfmdYW4g18Nb56KLt+h258Vg2WdEoMai6SABqZV7b4NXmqb0r4jbITwady89r2+rWv4m2vyi2PRv/9QdtD5eoKvMZSk1AaYJH7bUmenW0qKh/TJ/h9r/x9z1kY8pz832M+ouJXJrmJ/bUlww6wy0e4q4VZjFQGdMTMv7TlRKi6XYqLSC0Aq72z69+6ljDoF1daf/TJLN8UnHvLysbleDWRKkmqnSkS3c0qO3UF0Y0ntGOtrqCu0qbVidu6gpqn1cZwa3JNtlHZ+z9Lo46gtu3Ffq83KCFGf1NO3S0824iZ7h9nLfR3tfx4brxUscn+A2CGx8IhEBVwV3llvImZqX9rY3aYnjooYcm5ybztsZqIKMtaFrJ0y3P6TNmRasWXnD71bGseNAgSnkrXc3wp1ezhgnuvBtJZXZ/86ZfFVd9fAdedPP7oDPcVW6qLRpk+3O1wy4FC8R9GylG0aA8m0mVW8rLDNz9xI1EkbZgatCpmfJBW5XTuyGytw3nze5rwKiVTn2+SL4noVpHcPtz3Fol1afp1lxzzbFk8gS3v2BJ29qzZz71Qz9poJtt05/g8Wnps1bZ8qZvKfef7CpzS3nWp/2lNhIFebeU+22Binnx+7//+79Ztkz68usCyext6o04Zs1Esu2dv6FX23x1eZ5uofZnU4vagkF+UrZtm8iRlCba/qLYzg7E/Yq/j1vdpaFjA/pso4Sxtkb7Z5jg1o4Pv/qXZuj9Tul6n/f+PuhMt+8vBp3hrtL2+0mwvFvK05879Lubsv6hd3TngvrB9C3saQGhG6q13Tpd/yLBreNY2lavifx0zI9KcKsOso9W6LWSq/qoHVNboc831hXcVdq0OuHftuCWfZZeeunk6wfpdrOO4K5yS7niTsePJPKLxqx5faA/otJGe+9jpIoP142XOj7BbxDc+EAgBIoar7xidvUdbp+3n1XX2VFdcnPIIYeMuxVYK9sSKPqWrx4NBLTN02+fHSS4NWCSwNHKhLa/D9pSri2p+k6qznWlv12a/kaqvgec3VKusqS/I5z+DrdWG/x3TNOrHkpHnzrSipoebcVTuXRGXFv12xTc2ZvX2VKeH6RNf4fb56KtrTprrS3gGphppUkrLd6Pla9ErG7R1feV81bE8gYb8lOt1khkDRqcF01KeaGgi5zyPneUJ7jT+W6wwQZJ3iussEJSXaWnweyNN96YnIfU3/xEVvpSQq0iK7a1MqsjHP473JqMyFvty4qWQT497Lusagu0O8GvXivmB90qq+31Kvugz9qMopnP2tJvy1Rbp6MG2rLsP9dYV3CXbdsmWv+Jtv3DBLdWzTQRdd111w3cUi528in5WrYtV9r+28DZLeXqK3TBoPh++MMfTmI4/R3utL94G6htV9vvLyNTvGsnhtoBpVf1G8d5x4kGfYdbsSWBrFhTPqqPVqbz/MOnoU99+RjMXmSVnWwvEtzyE51RT3/bW/9tlILbizTZQbsL/K6QOnfU1GnT6sRO24Lb3w2Sbe/qCG7VL4TvcE+0vfcxUsWH68ZLHZ/gNwhufCAQAoME97CGWx2QVpIlyCSC/aUt/hynznZq65SErBcLRR3BMBwaHKvj1UqDb/B9nunLb3Rhkt7RFtb0WVXfIGYvl/HlVd7prdxZ8ZBePVd9/cVM/vea+ZYg1rlxPT4/DWwlmP/6178mgxdx0yBPq0zapqd/vMhIiy1/NlZpaZVHgyEN2vS/xdFvQ0/nVWWVw5cve8HUIB6BuGprxRg0KE93itnLbrSzQQNxiTLZU99rnmOOOcZspPOXGjyvttpqY+Uelp5/SYM8CVCJIz3eRvIBb3/lp4knfR/YT8z43w86F+f/+5xzzpm72jxMcKdXtQZteR90DEOr8RLNEtaek8oq8aFYkojRQD9dD5/WuuuuO3aJn86NyveVnuJNddcqXXZSrYpPa7eO2gqJujwbKn0d89Aq7aABpV+FVbs0bMt+a86bk3CeLf22Zb3ub/tNtx/ZiQqfRlY41Wnb0vlU3fU00bZ/0KVp6Qsz0xNXeezy2mbflqtu6QkjH2f671qR1tcltDqndt7Hb9bn0ztWvB9q14a202qSVStn//znP93PfvazZNJM273rtv36nVYKtVNMPu3jJX0BqHxedirjHzo6pnZOsaQ+VHcF5H2jvYzgzlt1H6XgTp8f1pl8fzxuUF2GjXHqtGl1xkzp30y0zUmPKbxfq53L291SV3ArvjXJovZcvp71R8WDdjJpIsiPlYoWiQb1gW2192nBXdaH02OBKvEyUZvy+1kJcIYbr+iMQB3BrcKpodTspFaV1cD5zvu//uu/ktUev5LlK1Kn88hC0Eq2xKbOUkm4qoFWg6wBzdSpU91OO+2UNNjZJ90gpv/mf6uL0nSu0W/hzRMPvr66LEaDCuWtgb8EiIRzur7pVQGtLB5++OFuxowZSdYa3Onb3fqsUvYCK50XUycnceI7H23b1WBY4l3/1pmp9Mpz0crksEvTspw8D4l7rfBpVdHCU0dwi4tWcGUPiXHdWyAf17ZdDajz+JUR3EpX4lor2fqsl9LVgFy20U3T8gdtZ9SFRXkXoA0abKRXdPMGBcP8SPXzn5SSOM77fu+wew/8Dcy6SE5bcyW0Vf5p06YlO0a0JTv9+LS0kq/39G/FnBjkxVtaGFT1adlQAkRb5LVyp0ftiXYa6Py9bxMGDSj1vt9qr9getGW/yzjKs+WgezUGrXAXCW61RVXatkHpleVSt+0f9Fkw5SvfkpjVbijf1g2KA/8FCfmwj0cJD/mqLjTzx5zS8acJGPVXimP5j9oGxW66r/H1z36hQn2LVrz1ruJE25r1j8qqMir267T9Pj/t2tIkjNoZ33evv/76ySS5PpXpn0H+ocsD1W8qLtUmaHLMC+683R5Fgju7eu/zH6XgVhny7uKYiOCu0qbVGTN1IbjzJvfrCm5vZ419xFrHtfykqo7cqR3OjpXqCm7fZzfd3qvN1xiwig+nxwJV4qVse8l75QkguMuz4k0IBEeg6jbN4CpAgSAwQgJ5k0QjLA5ZpwjQtg13hzI3L+NQ9gjQptmzOTWOgwCCOw47UUoI5BJgUIpjQKA+AQan9dm1/UvaNgR32z7Wx/Rp0/poVerUBwII7j5YkTqYJcCg1KzpqXgDBBicNgCxpSRo2xDcLblWr5OlTeu1ealcxAQQ3BEbj6JDgEEpPgCB+gQYnNZn1/YvadsQ3G37WB/Tp03ro1WpUx8IILj7YEXqYJYAg1KzpqfiDRBgcNoAxJaSoG1DcLfkWr1Oljat1+alc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jYInDFFVe4TTfddGil3/Wud7kVVljB7brrrm6NNdZws802my1I1LYXBLyvb7zxxu68885z8847by/qRSUgAAEIQMAeAQS3PZtTYwhAIFICZQS3r9o888zjDjvsMLfffvshuiO1t+ViI7gtW5+6QwACEOgXAQR3v+xJbSAAgR4T8CJk5ZVXdpdffrlbbLHFxtX21Vdfdffee6/7whe+4C688EL31re+1Z177rluvfXW6zEVqtZHAgjuPlqVOkEAAhCwSQDBbdPu1BoCEIiQQJHg9lV6/PHH3fbbb+9+8IMfuP33398df/zxEdaWIlsmgOC2bH3qDgEIQKBfBBDc/bIntYEABHpMoKzgFgJtJz/yyCOTM9/f+MY33Otf//qEzF133ZUI8Jtuusk9/PDDySr5mmuu6Q444IDk7Hf2eeWVV9xVV13lLr74YnfLLbckv9Gz/PLLu6lTp7rdd999lpX2f/zjH+4Tn/iEu/LKK4daI30+V+mqrE8++aS74IIL3Kqrrjrut9dff73bcccd3UMPPZSs7m+yySZjf7/nnnuSVf0bb7zRPfroo+4d73hHkpa207/xjW8cl87zzz/vxFH1+cUvfpG8r+33Ovu++eabu5122mncb3y5lEjergIx2Xbbbd38888/7u9ifOCBByZn6c8444xxZZg5c6bbbbfdErtkzyg/88wz7rTTTnPf+ta33N13353LLy/NvBfLHkH40pe+lNhfjy+3/pvs67k+99xz7j3veU9S7i222MLNPvvss2T51FNPua9//evusssuc7/5zW+Sv4vrxz/+8cR2c8899yy/kT20C0PntO+8887EdrvssotbZJFF3FZbbZXw2WeffdxXvvIVN2PGDDfnnHO6ddZZx/33f/+3W2655cbSy/rc5z//eXfEEUfMkl/2vbQv1bFZHf+o6+tpeypWL7nkErfMMsvMUkfVSfEnm6X9SzY+4YQTkpg99dRTZzlqoh0ye+yxhzv99NPdKaeckvh1Oo7rMFXh6rQhPW7GqRoEIGCQAILboNGpMgQgECeBOoL7Yx/7mDvnnHMSoSIhd8wxxyQiU0L7zW9+s3v66afd/fff7xZeeGF3yCGHuE9/+tNjA3EJQ4nGk08+eUw8zTXXXO6FF14YE1S6mE3CccqUKbOIn+uuu84tueSSbvLkybMIzj/+8Y9u/fXXH7sQa5gIGSaSfvrTnyYCTVvpVQZdrvXII48kdZToPuussxIxrEdi/pOf/GQijCWyfdk8A72T/U0dQZUWrnni+NJLL004P/HEE+MEkeqpukiwerEq3v7x3KsKbm/rrNc/9thjyQRKnuDWDok77rjDPfjggwkniSYvovfaa6/kN2m73nrrrUmdbr/99sQGb3vb29zLL7/sZGcJP4lk2SLtJ2n/8r959tlnE39cdtll3a9//Wu3xBJLuH/9619J/hLh2r2hMkuYn3322cnFgHqyPvLBD34wOVaxwAILjKv2j3/8Y7fddtslEzd6ygruQTar4x91fT07gXL++ecndUk/L730UmIHxbyetOC+4YYbkvfFUfVZfPHFx/32T3/6UzKZokmQiy66KGGfFtx1mNZtQ+JsoSk1BCAAgXwCCG48AwIQgEAkBMoK7vSWcr8qdc011ySrt3q08q0VR61SSsh885vfTFYDJWzSZ74lWLSi+c53vjMR6zo77h+tkH/mM59JVom1+qhVSP948fOrX/0qd7Xarwq/+93vLiW4JSy08ibhlhZJEgaf+tSnEnGgvx977LHJKupvf/vbRFhLjGt1WQJVz1FHHeXEY8MNN0xW+CQk9WhlT2z33XffRJQrvY022ij5Wx1Bpd8NWi1N2yYriPzK5KKLLurOPPNMt9Zaa43zTG//qoJ70PuyrfLJE9zKWLsMNNmy0korJYy+973vJSvhf/7zn5Pf6Pd60nXShIXq7tn+/ve/d3vuuaf74Q9/mOwgkEj2N457u0o8f/WrX3Wrr7564o9ahT366KPH7K3dDCrnggsumIjBgw46KLFfOj3vc7/85S8ToSjRPn369FkYeh/wYMsI7mE2q+MfwwT3IF9Xeb39tSPlb3/7WzLZoLicNGnSmJ/87ne/c1tvvXUyWZL1L/m2Vq1/8pOfJHGX/eKBj3ftLFC6L774YiK4J8K0bhsSSZNMMSEAAQiUIoDgLoWJlyAAAQiMnkCR4NZqkgSwxLPOb0vIaGAtYbvzzjsn26glSrVqnf1cmBeIek+DbYlxvffd7343EdYStNnHb1vPCromBfcf/vCHZFVOg3+tqEqse5EkYa2ySYRplf3tb3/7WBGzYlLbnfWufq8JgmnTpo2rjlYGJd7FKy1A6wiqYYJbnDXhodV9bblPr0B6G2iyQAIza6MuBfegC/e8IJQ49ivIXlTpmIFErla304/stM022ySTF5rQEXvvI9oFIfGsFXX/yJ6aENIqrMqRFc7awSBRqRV3/U1b39M+J5F40kknJf7rt8orbS84tYou/9YW9TKCe5jN6vjHIME9zNfTglv1024H7T7IrlTLFtqBIMZikz2ykI1zL9b9yri2qWuSSscAJspUkyd125DRt7aUAAIQgEBzBBDczbEkJQhAAAKtEih7JleF0BbxL37xi8kK1X333Zech9UKtlZvJYyyz2233ZYMst/0pjclW5q17bToGbSK25Tg1qqqJg80AXDcccclZ8klUrNnuNPl1CBfK7Gf/exnky3b+q22yZZ58lZ86wiqQYLbC09t5dWqrSYS0oJIIltlkM2+9rWvjVu5TAuuLla4/VGE9JZ2lcFvOxZbCbrVVlst2UGg7eKDzvjqd/78sL/ET+fTJcJf97rX5Z5F1sTQwQcf7NZee+1kokj+nH58evJxrXinfU6+okmTt7zlLeO+4e23VMvPFRNZX8rz5yKb1fGPPMFdxtfTEy6a1NDETXql2k8aaWeJ6qhdJ1nBrXPy4q6dINrZ4iep/Mq4JiK8iG+CaVHcDTs3X/Rb/g4BCEAgFgII7lgsRTkhAAHzBIoEt84lawCtLafaPq6VbT1eaGhLtgbqeRdeSahqhU1nXvMuLdPfdeZX70gs6YIynduVeGhrhdtvPf/ABz6QrMxrBXqQ4M6e4dVlabpYS6Ijr77aDSDRqHPC2jIrRv4StTZWuCWGdImbdgxolVfl1ZbetCBS/hLhKtfee++dCG+ds/dPlyvcZS7I0sSHPjnnz/kOmwjxkwleyPuz1BLsWjWfb775xsV30S3lWaGWFoeaCNDEkmyqf7/3ve9N0taODAlUTcLocrciwV3GZl48a8Jq2JP+lF+e4C7j62n7y0+0PVz+IxbaDeEn1nQEYIMNNnBbbrnlLILb7x7QERO/kq1yi5l2GchHfXpNMM1OhpVtQ8w39gCAAAR6RQDB3StzUhkIQKDPBIq2lA+qe5FQT/9uqaWWGhPcWnXT7eA6X6vz0BqA+0fiXjef//Wvf21FcEskabVX5001AaDbrocJO20TlrjWZIC/DEzCQ0JvxRVXTIqtSQOt3kloSNz6M+H6m84Va8u6zuu2Ibj9Les6G/7lL3/ZXX311bMIbpVD5dMqsL8NPs+mXaxwpxmky5Ce2KgiuLMCWjyyEw7pfCYiuOUvDzzwQOI/Eo/ipUv0JPYl7HUuXduuiwR3GZt58awV4rzJLE3s6OI43YPgb7nPCu6yvp4W3Lr8UIJbW8v9DgD5ulb+NakgAT6Ir5/88MdHdLmd/ve11147tkVftsjuVKnDtG4b0ud2nLpBAAL2CCC47dmcGkMAApESqCu4v//97ycrp0svvXTp7eJCpE9TaaVVwlSCV6t02o4u8aDVc20jzvv0VRNbyiVKdNuy/tHKpD6XVWYlVeVOX6zlRYW2Lkvoaou6VrwlcvSZK9VHn5fSeXet7mUvEauzZVhlSK/AanVeZdd2bK24it8wQSnRrzPI+iSXHrFP3w7fheD2W7WzoVJXcGe3y2sCx/tk3pbxiQpu3UyvYxRirRu7/Yq6/FVn5PN8qY7N6vhHVnCX9fXsDgfFhT7h5c+4y9clijVpo0vTBgluv31cttW2ct2PoG3muqwvfbN7No7rMK3bhkTaRFNsCEAAArkEENw4BgQgAIFICNQV3P687D//+c/c7eJ51fcrgvrMkwb2EqPZS7z8Odumt5RLbOoiLa1a+0u4skIv/R3uvPLffPPNiaDTlmydSdc2bYmKv//978mKvbbbph+txPmzyE2vcL///e9PLp3TNm1/idcwQelFisqXLmuXW8oHnSP3Z7j1KTWJM+0i8N9uHrQNXWxVb014lD3DfeKJJya3xud9iir9vei8M9xa4dauBh1B0HfnJSq1hVxn+zXhoV0cRYK7rM0mKrir+HrW/v6oiI6PfPSjH038+8Mf/nAy2fOd73xnoOBOfzpM2/m1Sq7dADoT/rnPfW4sLLKCuyrTibQhkTTJFBMCEIBAKQII7lKYeAkCEIDA6AnUFdzpW58lnvVPVjxrVUwXjWm1V2L3L3/5S7JlVU/eme70p5KaFtz6HJW2+6Zvr84T3N/+9redhJlu/D788MPH1SkruH/+858nAiR9ljZtUX85lraaNym4P/KRjzjdkK7t9xI3Cy20UJLtIMHtz3Hfc889s9wo36Xg1uq/X41Pc/K3lOtcvfxCq55lbynXJ8L8JV/DbilP3xivnQfpc9gqi7/NW2LXr+7m7arQ37RDQkJS/qSL13R+XluohwnuKjabqOAu6+tpn/HxpkkkXY6mHRu6NV6x4G+BL9oh4D9Bp9vete1dOw6ycT5Rpv5cep02ZPStLSWAAAQg0BwBBHdzLEkJAhCAQKsE6gpuFUoDbP9pL511lhDRTcVaLdQ3tbWCrdVsbbnVyvVDDz2U3O6ti9Ek0HVjtM4469GWVH3PWEJLT1Zw63NFm222mdMqaJ5YH/Ydbn/5VPZ25TzB/aMf/Wjsc1Lpb4vrG8Wqo4Sa31KuLbaaQFA62qqt/65JB9Vff9MFazrDqqdJwa30dBFd9rb0PEEk4aOVRn3i7EMf+tA4gZ4nuIqcrUigF32HW6umEnH6pnb6O9zZ29/rfofbC/X0d8eVj7aYyx+1QqpHK7cqh77DLdtqtVzCX/9dt7nLj/PEod/ZIa7yRfmxYmDQbgm/pbyKzSYiuKv4+iD7i4U4ioG+LKDVfP27SHD7T6spzvX1Agl2iXWl45+JMvW7Ieq0IUW+zd8hAAEIxEQAwR2TtSgrBCBgmsBEBLeEjESLhKkG0osttliy3VrbSfU9Yz3aZq0zoVq11Pv+zLPOcGff1//Xdl+tHK611lqJSJQQl2DXIP7+++93WgX1AiBtuCLBnfcN6DyRJCGl/HQJlp4pU6Ykl59JTEisaXX07LPPdmussUayipd9VxdoSYiprFrZ15ZZv4J7yimnJGmWvRRLq4y6NEuXWem70GnxtsMOOyQXtfkJi7R4Sk8siJW+FT7HHHMkW6A33HDDcf5eJKCzwVH0/jDBvcoqqyTn5nUpnuolfvITXZYnjvonXR+JKk3iaNJGNtBvtJKsC8PkP+uss05y5l828o/S1Ce9dMZaj4S9LrZTvdjqwQAABkVJREFUPssuu2xyg7wmK/TMOeecye4Ab1vZVD7n08sTh/Jt//15pec/iVdGcJe12UQFd1lfHyS4/f0MmgTx2/UH+VfWP/yn1fTf5e9+Qm6Y4K7CtE4bop0gPBCAAAT6RgDB3TeLUh8IQKC3BCYiuAXFr+ZKeGtVW2JB4kgXiO2yyy7Jinb6E1p5t3rrkjEJyt133z0R67qYSmfDJWYkoLSKrIublKZWFHUrd/YpEtwa+EvsT5o0aeyng0SSL6OEtb4x7CcTJGS1yi0R5x9trdcqnrY1612JR11ItvnmmyefUfPbuXXG108UlP3sk8/DfxrLC+70re9pDtkVSG0712eZdCu7LqrTt6TT9R8kuIY5+0QEt3Yt6Ay0turPmDEjyUYiV2XTp8CyRxL0d9VBwk1npf0kjramayJHW7jTq6e+3LKfWOusumyiSRLZQt/Q1gq27KiyiIdWhGUzTUQceuih42w76KI+HUvYc889kxvKJex1+VyR4C5rM8XORAV3FV/Ps6dfqRZvbaFXbJYV3P4MuCae/GRE2p+aYFq1DfGfcOttI07FIAABkwQQ3CbNTqUhAAEIQKBJAl4MDfsWdZP5tZVW9vvWbeVTlG7Rluii3/P3YgJecEuk68hDdoKnOAXegAAEIACBMgQQ3GUo8Q4EIAABCEBgCAEEd7PugeBulmc2NX9zvM7A+4vs2s2R1CEAAQjYJYDgtmt7ag4BCEAAAg0RQHA3BPK1ZBDczfJUahLZOvahs/fa9q8z3EssscQsl/M1nzMpQgACELBNAMFt2/7UHgIQgAAEGiCA4G4AYioJBHezPJVa+uy6/r8+k5b3TfrmcyZFCEAAArYJILht25/aQwACEIAABMYIcIa7v86gFe599903uTxOlwnutddeyQV1eRfg9ZcCNYMABCDQPQEEd/fMyRECEIAABCAAAQhAAAIQgAAEDBBAcBswMlWEAAQgAAEIQAACEIAABCAAge4JILi7Z06OEIAABCAAAQhAAAIQgAAEIGCAAILbgJGpIgQgAAEIQAACEIAABCAAAQh0TwDB3T1zcoQABCAAAQhAAAIQgAAEIAABAwQQ3AaMTBUhAAEIQAACEIAABCAAAQhAoHsCCO7umZMjBCAAAQhAAAIQgAAEIAABCBgggOA2YGSqCAEIQAACEIAABCAAAQhAAALdE0Bwd8+cHCEAAQhAAAIQgAAEIAABCEDAAAEEtwEjU0UIQAACEIAABCAAAQhAAAIQ6J4Agrt75uQIAQhAAAIQgAAEIAABCEAAAgYIILgNGJkqQgACEIAABCAAAQhAAAIQgED3BBDc3TMnRwhAAAIQgAAEIAABCEAAAhAwQADBbcDIVBECEIAABCAAAQhAAAIQgAAEuieA4O6eOTlCAAIQgAAEIAABCEAAAhCAgAECCG4DRqaKEIAABCAAAQhAAAIQgAAEINA9AQR398zJEQIQgAAEIAABCEAAAhCAAAQMEEBwGzAyVYQABCAAAQhAAAIQgAAEIACB7gkguLtnTo4QgAAEIAABCEAAAhCAAAQgYIAAgtuAkakiBCAAAQhAAAIQgAAEIAABCHRPAMHdPXNyhAAEIAABCEAAAhCAAAQgAAEDBBDcBoxMFSEAAQhAAAIQgAAEIAABCECgewII7u6ZkyMEIAABCEAAAhCAAAQgAAEIGCCA4DZgZKoIAQhAAAIQgAAEIAABCEAAAt0TQHB3z5wcIQABCEAAAhCAAAQgAAEIQMAAAQS3ASNTRQhAAAIQgAAEIAABCEAAAhDongCCu3vm5AgBCEAAAhCAAAQgAAEIQAACBggguA0YmSpCAAIQgAAEIAABCEAAAhCAQPcEENzdMydHCEAAAhCAAAQgAAEIQAACEDBAAMFtwMhUEQIQgAAEIAABCEAAAhCAAAS6J4Dg7p45OUIAAhCAAAQgAAEIQAACEICAAQIIbgNGpooQgAAEIAABCEAAAhCAAAQg0D0BBHf3zMkRAhCAAAQgAAEIQAACEIAABAwQQHAbMDJVhAAEIAABCEAAAhCAAAQgAIHuCSC4u2dOjhCAAAQgAAEIQAACEIAABCBggACC24CRqSIEIAABCEAAAhCAAAQgAAEIdE8Awd09c3KEAAQgAAEIQAACEIAABCAAAQME/j+XqC+w+rmHOwAAAABJRU5ErkJggg=="/>
          <p:cNvSpPr>
            <a:spLocks noChangeAspect="1" noChangeArrowheads="1"/>
          </p:cNvSpPr>
          <p:nvPr/>
        </p:nvSpPr>
        <p:spPr bwMode="auto">
          <a:xfrm>
            <a:off x="410633" y="10614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267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18" name="Заголовок 17"/>
          <p:cNvSpPr>
            <a:spLocks noGrp="1"/>
          </p:cNvSpPr>
          <p:nvPr>
            <p:ph type="ctrTitle"/>
          </p:nvPr>
        </p:nvSpPr>
        <p:spPr>
          <a:xfrm>
            <a:off x="914400" y="1422400"/>
            <a:ext cx="10363200" cy="3035300"/>
          </a:xfrm>
        </p:spPr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Управленческие решения на муниципальном уровне и уровне образовательной организации, направленные на эффективное достижение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аккредитационных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показателей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121400" y="4495800"/>
            <a:ext cx="53213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Максимкина Людмила Викторовна,</a:t>
            </a:r>
          </a:p>
          <a:p>
            <a:pPr algn="r"/>
            <a:r>
              <a:rPr lang="ru-RU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консультант  отдела развития дошкольного и общего образования комитета по образованию администрации муниципального образования «Город Саратов»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530780" y="6198990"/>
            <a:ext cx="13399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29.08.2024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102540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https://dynamicpickaxe.com/images/little-arrow-down-clipart-1.png"/>
          <p:cNvSpPr>
            <a:spLocks noChangeAspect="1" noChangeArrowheads="1"/>
          </p:cNvSpPr>
          <p:nvPr/>
        </p:nvSpPr>
        <p:spPr bwMode="auto">
          <a:xfrm>
            <a:off x="207433" y="-14445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14" tIns="60957" rIns="121914" bIns="60957" numCol="1" anchor="t" anchorCtr="0" compatLnSpc="1">
            <a:prstTxWarp prst="textNoShape">
              <a:avLst/>
            </a:prstTxWarp>
          </a:bodyPr>
          <a:lstStyle/>
          <a:p>
            <a:pPr defTabSz="59898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300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30" name="Text Box 1"/>
          <p:cNvSpPr txBox="1">
            <a:spLocks noChangeArrowheads="1"/>
          </p:cNvSpPr>
          <p:nvPr/>
        </p:nvSpPr>
        <p:spPr bwMode="auto">
          <a:xfrm>
            <a:off x="1115328" y="-27384"/>
            <a:ext cx="10487200" cy="103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4" tIns="62397" rIns="119994" bIns="6239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Дорожная карта (план мероприятий)  по достижению</a:t>
            </a:r>
          </a:p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общеобразовательными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организациями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показателей </a:t>
            </a:r>
            <a:r>
              <a:rPr lang="ru-RU" sz="2000" dirty="0" err="1">
                <a:solidFill>
                  <a:prstClr val="black"/>
                </a:solidFill>
                <a:cs typeface="Times New Roman" pitchFamily="18" charset="0"/>
              </a:rPr>
              <a:t>аккредитационного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 мониторинга </a:t>
            </a:r>
            <a:endParaRPr lang="ru-RU" alt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8918916" y="1386302"/>
          <a:ext cx="2898615" cy="1592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50285590"/>
              </p:ext>
            </p:extLst>
          </p:nvPr>
        </p:nvGraphicFramePr>
        <p:xfrm>
          <a:off x="43133" y="1644481"/>
          <a:ext cx="12013400" cy="4837166"/>
        </p:xfrm>
        <a:graphic>
          <a:graphicData uri="http://schemas.openxmlformats.org/drawingml/2006/table">
            <a:tbl>
              <a:tblPr firstRow="1" firstCol="1" bandRow="1"/>
              <a:tblGrid>
                <a:gridCol w="634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1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388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283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5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 2 Участие обучающихся в оценочных мероприятиях, проведенных в рамках мониторинга системы образования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0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5.2.1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участия обучающихся в оценочных мероприятиях, проводимых в рамках мониторинга системы образования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графиком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образованию, ОО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 3 Доля педагогических работников, имеющих первую или высшую квалификационные категории, ученые звания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начального общего, основного общего, среднего общего образования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6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5.3.1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планов-графиков прохождения аттестации педагогическими работниками ОО. Оказание адресной методической помощи педагогам, не имеющим квалификационных категорий, с целью прохождения аттестации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01.09.2024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образованию, отделы образований, МКУ «ЦРО»,</a:t>
                      </a:r>
                      <a:r>
                        <a:rPr lang="ru-RU" sz="1200" baseline="0" dirty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ОО</a:t>
                      </a: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9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 4 Доля педагогических работников, прошедших повышение квалификации по профилю педагогической деятельности за последние три года. В общем числе педагогических работников, участвующих в реализации основной образовательной программы начального общего, основного общего, среднего общего образования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2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5.4.1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перспективных планов повышения квалификации педагогических работников ОО. 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01.09.2024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0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5.4.2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за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обеспечением повышения профессионального мастерства педагогов через обучение по дополнительным программам подготовки и модульных курсов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образованию, отделы образований, МКУ «ЦРО»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027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 5 Доля выпускников, не набравших минимальное количество баллов по обязательным учебным предметам при прохождении государственной итоговой аттестации по образовательным программам основного общего, среднего общего образования.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 6 Доля выпускников, получивших допуск к государственной итоговой аттестации по образовательным программам основного общего, среднего общего образования (без учета повторного прохождения итогового собеседования, итогового сочинения и (или) ликвидации академической задолженности),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общего количества выпускников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0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5.5.1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комплекса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по обеспечению качественной подготовки обучающихся к государственной итоговой аттестации, включая  работу со всеми участниками образовательных отношений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образованию, отделы образований, ОО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4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Координация взаимодействия ОО с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МКУ «ЦРО», ГАУ ДПО «СОИРО»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57" marR="50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2338263"/>
              </p:ext>
            </p:extLst>
          </p:nvPr>
        </p:nvGraphicFramePr>
        <p:xfrm>
          <a:off x="43133" y="1347894"/>
          <a:ext cx="12004934" cy="227838"/>
        </p:xfrm>
        <a:graphic>
          <a:graphicData uri="http://schemas.openxmlformats.org/drawingml/2006/table">
            <a:tbl>
              <a:tblPr firstRow="1" firstCol="1" bandRow="1"/>
              <a:tblGrid>
                <a:gridCol w="646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791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37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415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выполнения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02754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https://dynamicpickaxe.com/images/little-arrow-down-clipart-1.png"/>
          <p:cNvSpPr>
            <a:spLocks noChangeAspect="1" noChangeArrowheads="1"/>
          </p:cNvSpPr>
          <p:nvPr/>
        </p:nvSpPr>
        <p:spPr bwMode="auto">
          <a:xfrm>
            <a:off x="207433" y="-144457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267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30" name="Text Box 1"/>
          <p:cNvSpPr txBox="1">
            <a:spLocks noChangeArrowheads="1"/>
          </p:cNvSpPr>
          <p:nvPr/>
        </p:nvSpPr>
        <p:spPr bwMode="auto">
          <a:xfrm>
            <a:off x="1115328" y="-27384"/>
            <a:ext cx="11076671" cy="103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0000" tIns="62400" rIns="120000" bIns="624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 defTabSz="599002" fontAlgn="base">
              <a:spcBef>
                <a:spcPct val="0"/>
              </a:spcBef>
              <a:spcAft>
                <a:spcPct val="0"/>
              </a:spcAft>
            </a:pPr>
            <a:endParaRPr lang="ru-RU" altLang="ru-RU" sz="2400" dirty="0">
              <a:solidFill>
                <a:prstClr val="black"/>
              </a:solidFill>
              <a:cs typeface="Arial Unicode MS" pitchFamily="34" charset="-128"/>
            </a:endParaRPr>
          </a:p>
        </p:txBody>
      </p:sp>
      <p:sp>
        <p:nvSpPr>
          <p:cNvPr id="6" name="AutoShape 5" descr="data:image/png;base64,iVBORw0KGgoAAAANSUhEUgAAA9wAAALmCAYAAACwxpxiAAAAAXNSR0IArs4c6QAAIABJREFUeF7s3QvcFVW9//EfoaCiYaZkKRlKkZeyEPEC/U0rDa/kPUlQwwuhJCpoHc2jVieRjscLXlAR8AJGesjMS4YapngBD5R61KQwpIBMNBFCRf6v79R6zjyLPXtm9rNn75nZn3m9fFk+s9esea/Zs+c7a82aTuvWrVtnLAgggAACCCCAAAIIIIAAAgggUFeBTgTuunpSGAIIIIAAAggggAACCCCAAAKBAIGbAwE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JDrwL169WqbOHGiLVmyJFVLde7c2TbeeGPr0aOH7bzzzta3b1/r1q1bqjJYGQEEEMhS4Omnn7YZM2YEm+jatasNGzbMevfuneUmKRsBBBBAAAEEEECgwQKlDNy+4QYbbGB777237b///talS5cGE7M5BBBAYH0BAjdHBQIIIIAAAgggUH6BlgjcrhnVezRkyBB6u8t/XLOHCORegMCd+yaigggggAACCCCAQIcFChW4N998c/vCF75gG264YdUdf+utt2zRokX2yiuv2DvvvNNuXX3+4IMPtk6dOnUYjwIQQACBWgUI3LXK8TkEEEAAAQQQQKA4AoUK3Ntss42dcsopwfPZSZZVq1bZtGnT7MUXX2xbXc9yq4yPfvSjSYpgHQQQQCATAQJ3JqwUigACCCCAAAII5Eqg1IFb0m+//bbddNNN9uqrr7bBf/nLXw6e52ZBAAEEmiVA4G6WPNtFAAEEEEAAAQQaJ1D6wC3K//mf/7E77rjD3n///UB2hx12sOHDh5tmM2dBAAEEmiFA4G6GOttEAAEEEEAAAQQaK9ASgXvp0qV2/fXXB73dWjSc/NRTT7VNNtmksdpsDQEEEPiXAIGbQwEBBBBAAAEEECi/QEsE7tdff90mTJhgmkxNy2abbWYjR460LbbYYr0Wfu+994Ie8SeffNL++te/mt4FrkWvFtOkbbvssosNHDjQPvjBD6Y6OlTO/Pnz7be//a395S9/Ccpdt25dW9mbbrqpffKTnwzKTvJ8+csvv2xTpkyxNWvWpKqHWznqvb/33HOPzZ49O9bJlaN9uOuuuwIvt/y///f/gonpoha5ahsvvPCC/f3vfw8cNImdTHfccUfTkP+kvmqvZ599NmgzPTawcuXKNleNYNAz+9ttt53ttddewciGapPlpd137Z/fDkcddZTtvvvu6+162rLTumr0huYq+M1vfhM4uOM27uCo9l2I+6z7e3jfkn4mvF6luRlU/4kTJ9qSJUuCVZ2rJkF84okn7PHHH7cVK1YEba123nLLLa1///7Wr1+/xHM8uDroGJSbjqM33njDdExp0Xdkq622ss9//vOpy1V76JjUca7jXWWqnirvgAMOsJ122snmzp273nu4dYz+/ve/t1/96ldBO+pzOvfoc/peqS4f+MAHIpkrtYUmmRw6dKj16dMntnnkefvtt9uCBQvarfvpT3/aTjrppHb/zT+vxn3v9WGd+9Su7uZn1PGX9vuS9LuYttyk30PfwkF96lOfshNPPDHRaCpN8qnHn/7xj3+0Ofvnaf98s+uuu9pxxx2XaBJQ3XiWvc6RWsKPVjXyuPEPwnr/NsYe5KyAAAIIIIBAgwVaMnBX6uHWhdW8efPs7rvvbnfBU6k90rzXWxfMDzzwgD322GNtF/LV2liBUBfdX//614MbA1FLXgJ3pXpEXXjL4he/+EUQltzNhijfr371q8GM9FEBWZ+fM2eO3X///bHt5bax9dZbB6+F+8hHPlKRNe3FeNKLfK2Xtuw0rgqet9xyS7t5CpKeR4oUuLfddtvgJpPCTdSy0UYb2aGHHmq77bZbbAjRhf5///d/B+Gy2vGobalcBWXduKkWeLXua6+9ZlOnTjUFnEqLjmkFWIWxn/3sZ8EqClbHHHOMqddbN6Ki6iOD448/3j70oQ/FHsPhFVTvr33ta7GHxd/+9je79tprgxth4aUegXvt2rV266232nPPPddWdN4Dd9LvYVTg1o1UTdKpc0/cUin0+oFbN5wUmv/0pz8Fxek4OO200yKPh/A2H330Ufv5z38e/CdNPKrHqnr27Bn8/6ibZlkcN65OWf02xjnzdwQQQAABBBot0BKB+/nnnw8u9FzPlXo8Tz75ZOvSpUvgrd6oe++913RBEnfhHW6guPd6a3vqLVLPWdrlE5/4RHBB5Orofz4PgVsXfzfeeGPwCrbwUilwy1Vh2zfWBaX2UWWFe+vVG3jYYYfZnnvuuR5dVFlJjDWqQReoGq3gL2lDsT6fRQ93GtdKkwImcXDrFCVw77fffvbMM88EPdBxiwLtPvvsY4MGDYoM3QrFkydPtuXLl8cV1/Z3lasRLroZpptulZZly5YFvZRJ6qnQEx5Bo7bQzZO4ReFN54ZKo0CiglPSNzzoxqBuOvrnwXoEbt3YmD59uil4xx1/WX0X05Sb5nsYFbh1zBx55JEVR72E21nf4+uuu850/ISXSiORNPrhl7/8ZbBa0vK1LzfccEPwqkwtfs97I48bbT/L38a47w9/RwABBBBAoNECpQ/clXpV/ECosP3rX/+63RBvDU3V3X31hqpHSxfGGg6ui50333yzrZ10Aa4hfZUuwP1yu3fvbl/84hftM5/5TNvFsi6ENHRUveAKru5CV9tUj5eGkFZakga98GeTPDOa5oJU4Vnr+xfnlQK3bnrcdttt9u677wZVkoWCS69evYKLRt30UP1UngveUb03Wk/D2N2Fu3ofNRRfvZoK1CpPF3QKU7NmzQpueITrGDVLfZp9d65J2yFN2WlcdeGtY9ItctX+7bzzzqbetUpLmrokOSHVUt6kSZOCnlwtSYaU6/ugY0Rtq5tRCtMf//jHg8//+c9/Do6bP/7xj+0eJzj22GNNQ279pdJNCncM6XEAHXfalsKPzgv63rubddq+Rl4cdNBB64V5raORBv/7v//btskePXrY4YcfHtRZi77jOnajgr7K13dCN5sUrHWMa4i5blaFP6NziM47/sSP4bbQOUn/aIhy1CMkYRtt6+abb7aXXnppPbOOBm71mKtn1t/vPPdwp/ke+oFb3z03dFuPyZxwwglVR1zocRCNinDnR9cAldrNHxqepPzwcPVKIb2Rx432LcvfxiTnLNZBAAEEEECgkQKlDtwKWQ8++KA9/PDD7cLZN7/5zeC5Xi0amqeLf72zW4sukDVkM2rYsQKy3u3thkUqCGio5h577NGu3dRTpR4L12OlHlVtN6rcSr22n/vc54KL6kpL0qAX/mw9A7d6CNVjUqlHzg/c/oV8tXehhwOkLgw1PHjAgAFtu+EPqVRQ+sY3vhH02EQteuZXQ3ddQPdHOLjP1RIck7ZD0rLTuPrPOSd9x3zSuiQ9EdVSXtrArbroeNCNFYVdf1i3vj96XlqPGLh2jurV9Xvz9IiJAlHUMG2FIX3n3TlCz0Tr0QQ9hx1e/B5c3fTQTSV/lEq1UQlRN/D8z0Q9l+23hZ79/sMf/hBUM+4Z6/Dkkgrquung3uzQ0cDtByznltfAneZ7qH3xA7eel9dvi76jGokwYsQI+/CHPxz5lfrpT39qTz31VPB3hWx307FS4NaxrtEZ7sZOkmHr4eOi0o3MRh43Wf82Jj1vsR4CCCCAAAKNEihd4NYFooZz6iJZwyM1YVG4d1M9xur50sW7P0GQZi3XxECu5yyqEXTxq94aTQCkRevrOb3whXV4aGal4FipbP9CpNJFrvtc0qCXReCWm4aGalIoLbqJoAnpXCDxL+x10akgtHjxYtMzorqREPU8qb9ffll+T1CSZwz9kJ4kiCUdap20HZKE0rSu/kV+tRs04eMgSV3SnIBqKa+WwF1tNInq6/tVGiXif8c0IkDDs6NuhDkHP0z7Q3LT3FRSmZUeCYm7YeJPOFZpwiy/LTS0XmFX58W4YeXhocq6maDvq5tosiOBO3xTUzcKZK1RPVryGLjTfg8rBW6dlzTyQj3LccO+NWJKz83r+6zwrBuC7oZu1MiE8Ksu435f/OHqlc4TjTxusv5tTHPuYl0EEEAAAQQaIVCowN1REE04pF5mXdhqCV/o6P+nmfE1fHHqT0CjsjShly7SNYRSvbB6ZjyqB83tl99jGdUTW+mCPWp27CwCt4acauisemF0k0LhWc99uovzuJ60au2o4bOaGEshWYtflnp1NKO0XBVyhg0b1jZaoVq54YCnYefqcVLY6mgQrWfgTutayyzR2t9aAnI121rKSxu4dZzpptbHPvaxqqcBf6ZnP1xolId6E91NuKjHC/yN+IHa/877rx6Mu/nhP1Or7cUNDfZvEFY6jv220Ggd3RzTsaLzUHh0T3gfwzelFIoPOeSQYHRQRwO3P8xeNzwVKjVcO6+BO+33sFLg1nlL3u5Z62q/LeHwrBs5GmWlc5yWqMDt/3Zpok3dOPIfMVAZ4ZuUSUdGZHncZP3b2NHrBD6PAAIIIIBAvQVaJnBXmt3Xn0ztiCOOWG9oeBS4HwzTfDaqTD9wV+uRShr06h24VUdNlKbeLxeI995773avXas1cPuv4InruUnzZQgHvEb3qiUJubW4+hfdcYHNedUSkJsduKsFCj84hieH8t9IEB66W+lGWbX91Kvv7rzzzrZVwje5dHNNw87dc+aaf6Fv375VD1HdpHLBSivuv//+wfP3SeugETW64aTXCVZrW40u0SsJtUTdYAjfqNB5RxN96TvT0cAdnm9Bj9XoxqMc4149WMsxmuScGFduLd/DqMCtkK1zpcqMmo8ifBPF9YRr7gDnU+3Ze82wr/CqpdqxHD7m04zuyeq4SXPeduum+W2spXw+gwACCCCAQJYCpQ7cutuvHjFNVKbnKf3nPsOvSekocq0hUz1LGir6u9/9LphEKjwEPo+BOzyRkHpi1OuoXqzwe87TWiikaKi5eoM0QZXrfXTlJ30nd7gN3aRpuqmif2Tsnu3NY+CuxdV/llMX5+qZqvY8e5Lwn/a7EBdiKpWXtoc7zTEVDhjhtlb7KwAtXLgwqJKOL81YHzW5nF/vao87hEe8JJmgTGVXC/BRbeDf6PNHtlRqC90cczcDokbNhMObQrkmjQx/p2sZUh6eKE1h8uCDDw4mnEtyvCRZJ659Ko36iSu3lu9hVODWDRR380e/PXqe35/ELzwBmgvlGnKdJHD7x2Olmyn+IxRpJozM6rhJen6p9bcxafmshwACCCCAQKMEChW41UOiCzYNi6u2aKilLqYV1Kq9M9efPKkj6P379w96haIW3aHXhb5mKdZwaF1o6b+FX4XlfzZvgVs9Lwos6lnVzQw3C3Q9hjb7+642VO+deiirLbook6l66JYsWRLY6plF97qlSp/NW+DuiKs/+7smu9KzzppoTt8B9Xz5S1zoSPs9qKW8tIE7ySMTrt7h+oTDb0d7yfzjPPydD29TAf5b3/qWbbnlllUpw5MYVuqtrvRhP2TpZuKBBx7YtmqltlDYdRM4VuoJDT/j64ad6zvSkcCtm0Gqixs6Hn7NYZLjpR7n5rSBuyPfw6hzYHgSyEqPGYSfZ3bDzjUjfZLA7c9NUWkukfBw9Wq94I08bvzjut6/jWnPX6yPAAIIIIBA1gKFCtxxk/6kxarHRZ3bZtQzm5owSD1uuphL845vlZunwO1PJKQRA5odXMG73oFbAUFDiNUjpAv/SotGAqhXTjcx0rrmKXB31LUj7ySXa9LJ4ap9t5IEKP/zZQjc4V7fWgySvDXAd4ubVLBSPdRzevvttwdzSmjxh66HH61xPeB6pVVHAnd4ojS/xz+JVT3OzWkCd0e/h1HnwPBQff+Z+/CIi3APeNQNo0rfwWojK/wRMP5Ef+HyGnncuO1m9duY9jqA9RFAAAEEEMhagMA9e3ZgnHQYaNIG0cXOfffd1+793pU+q+3q1T3bb799MBRYvRtu9vM8Be5wT6o/m3KtgVsXi+4ZRF18qqcjHJ51gXriiSeuN4O0huLqNV/u3ciVXNXTq9fw6J3GemfxI488ErzPuFrITBIE4gJQVE9sVNn1cJWZHPXMpd65nGYpe+AO9+p1tIdbr4q65ppr2t6vHB7mHm7fpM+G1yNwJ+nh1vco3NPpDytXGNcz3uE5E/zvdJoh5fpe6oaKbg5o0SsT9S5yla8lyfes0YG7o9/DqHNguBfaH1auIdvuGW/N3K7HG3RuTRO4/Xdyh4/J8N/iZkqPapMsjpusfxvTnP9YFwEEEEAAgUYItHTgDvcORD1jV2sj+O9+1gWPAqBet6PhlQrTCjsKhm5JEwiSTBDk1z3JBX6lCy8FCL0GTUO2tR9f+cpX2k3uVGvg9uun/dcrjPQ+Whe8wz3pWl8zCN96663tgqVmG9d7b3v37m2aHE+PEvjvPs7jpGn1dlXQ0TuXFbzda5fijt+iBO4kE4q5fXUB0r+5omNKx4FmbdZSz2e4w/NBJL15F/4+6nuVZKI1f6LHJM9wK3CHn+VVqDv11FNt6623bvffw+9z7kjg1g0xjT7R3AzatoKkHgdyS9rAnfQYTXJOzOr8Vu0cGB5WHn4MIfzfw683TBO4/V7scHAPD1ePmrQtrk2yOG6y/m2MO+fxdwQQQAABBBot0NKBOzyzsODTTMxUraH8957qmfPDDjvMdt9997Zenkqf13usr7/++tz1cD/zzDPBK4J0cVep171egVsm/muEwuHAfzWTbpKozb761a9WfVbfD1p5GVJeb1ddHOt1bS5sK8TphoVukOhC3M1nkCTwpDkR1VJe2iHlca/ZcvX1X7elGzCa2E/PJmvpyCzl/iSLUbOUaztJ3lqgm0saeeEWvYpLc1RUW8I3CZPOUq7Q679SzG0r3IMZnuW+1sA9cODA4HlxfV7Hm14ZqB7u8JLkeEmyju9Ua+Cux/ew2jkwPKzc3eRR2+kmpoZVVxtyn+TmTbgN3Wu/dPMxPEFg3BwjUd71Pm4a8duY5tzFuggggAACCDRCoKUDtz8cryOzYocbS72MN998c9uEaElf1xQeYqjy8jCkXMFhxowZwURkupgbMmRI0EsfXuICt3qlNfu4nrfWRFInnHBCxffFujKjJpNSoNSQXk3aFucTrp//+qw8BO56uIb3Ue1z0003tQvbCm8HHXTQejd5agkz1U5GtZSXNnDH9dC5+vnv4Q73HGqdrN7DrVn2r732WtPM3FqqvXdZf/dvAum/xd1U8GdZT/Ie7pEjRwa9zP6+a44EvZNbN2j0bnuFY/Ww6z3ZWmoJ3DredMNDPdxaFPpOOumkdqN49N+THC9J1qlH4K7X97DaOTA8ckkjmjT3hQL3lClTgt8If7KzND3cMvDPbzrm9Y9u3rrz9tChQ4NRQFFLNe/wd6ajx00jfhsbceHENhBAAAEEEEgj0NKB2+8xVY9gVEjxUdXT9NBDDwU9Z+qF1UzBCtZa/J6WuN4FdwF+1113tV2s6r81O3Brv3Sx7t65rYtxzUzunsV0JnGBO+0FZDhwuwtUhXx/O0nfzRx+1Y/q3OzAXS9X56/jWMOo9Wo5t0SFnaSBJ81JpJZwlDZwV3qUwa+j7+B6+8JBw39Nkh5HGD58+HrzBPhlazTM9OnT214t54ck/1ziz3Pgl+ff7NPfNZeDhnpHvQZPN64UkN2bDSqF+mptEb4poPoNHjw4mAtBE6T5NzRqCdyah0KPnah+m2yySRC25eQvSY6XJOt0NHDX83uY5hyo3wNNNunmr/Bf1ZX2fCmH8Gvd9Luhd8CrnKhRSWnapJ7HTSN+G9Ocu1gXAQQQQACBRgi0dOAWsJ7nnDp1qr377ruBty6ENNxSPQR+sHQNMm/ePJs5c2bbha+eTzz55JODC2Ytfk+1QqsupHVRW2nRMGpNlvb444+3mzSsWuCOex9vpe2kfYY7XIa/j+G/xV1s+sYa5qveNV3w+os/4VJ4Aiq/J0cX9eq50YV+pUUXmwrbeqY5PMFaswN3vVxdOf4zkXEhspYwU+1kVEt5aQO3tq+bW+qR9N9lrL/peWEN0VZ7u+f/o2Zl9ifk0qvnNOoi6vup41fvsdYjH+4c4V6JF3bxQ3nUca5jUTdInn322Xas1W746S0HGsHwxhtvBJ+JGmpcrS3Cz/tqWzq/KCDrv/u967UE7vDOVHs8J8nxkmQd/5hMO6S8nt/DuHNguG76fmrR+azSBHu1BO5w+SpT52s3+WbUu7fD+9+o46YRv43VzlX8DQEEEEAAgWYItHzgrvRaJV2MamIzPRvcs2fPYEikhkrq2Vg9c6kLcHdRX6nnzX8/qhpWoXvQoEFBL7iGE+rzukjT83cagumGSYcPAgUBBXUFy/CiIYoK6JpcTEu4F7jaQVRr4NY+HnzwwZHPl8ZdbPohWnXU0PKjjz7aNGOyu7GhctRTo568SqHJf55Q5Si064JSPTrundMa1vvcc8+ZJg3S68P814ZFvSc5q4t81dMPefpvHXVVGX4Q09DgQw891Pbee+/IQ6GW/ax2XNVSXi2B25npPeOaRE2PgKht9Rys3gig97G7tq7Ww+wPv1e5CvN6/ljzLCh4K8DL9te//nXwOET4ho22f9xxx603VLpSkNZxrht4n/zkJ4ObeXpPvLzCx3jY1j13f8ABBwT7pxuBOkdogq233nqrbVV/5m/3h7i28IfU63OVRgJ0JHDHPZoTV0f/+5LVpGnOrB7fw7hzoD8hptt2pZtCtQTuSr857vzoJsjryHe4XsdN1r+NzbiIYpsIIIAAAgjECbR84BaQLpTVg6UepzTvdNaF2p577hlcUIdnG1eZ4dfMxDWC+7t6PnSxWun1Vf4FXbjM8OzCWQRu3XzQsFt/5m+3rbiLzUrB0H1WPXUqV22gi9LwotCkYam66eEW9dposiGFpqSLwpSGWCuEq32T9A4mLTtqPb+Hr1Lg7qhrpYAXFQbD9UwSeNLsfy3lpQ3cGmati/Ukrz1TeysQ61VWUYte8TV58uQgACdd9H1Xmerddjd3/M9WCvNR5evmiIK9Fv1vBV83XLxanTRMW6/LqzRCJK4t/GfNtZ3wzNZR3+kkrwXTZ3VToVLvf9rjL24/KvnU2sPd0e+h6pLkHOifA8KvYYvySTJpmvtseEI999+qvXs7TZvU87ip929j0u8v6yGAAAIIINAsAQL3v+R14atn6h544IHEF/XqAa829Fyz32roeVxIUFjXMFkFd4VthX/Vp9rzy+6ASfPceS093Eku+JJcbKq+6jG87bbbTM+vxi3qZdTkQuGw7T6jiXdkVGlUQLhcF5DUO682cO+81TqVZoSuFIrj6hn197jAXQ9XPYJw9913t4U2DSPVUH0FqGpLLWGm3uWlDdwKfJpfQc9Rh3t6/XrphpUCn4Zzxy26waMRFRoKHnejTSFevc76vrvZ3qPKV7mq5wsvvBBZruYf0D5ppIoWHQ8aLq/RLppcsNKSJPDHta3/rLm2U2n4d6093P5r/CrtR1wd9Zkk6/hl1xK46/E9VD2SnAP9R2t0E2nEiBHB6yLDSy093Pq8Py+APxFeR77D9TxuVI96/jbGfc/5OwIIIIAAAs0WIHB7LaCL5fnz55ue09ZwZNfrqotd9WppmLeGL2sCMb9Xu1Jj6rlPDUPXhFZ6/lIXLu4CWwFJZWl4qBs2HjXbscKlenbVM6dF9VEo/eIXvxh8Pup583CdagncUUNXw+Umudh06+tGgi48f/Ob3wTPj8pXYSfs269fv8C3WrBRb6eG1CugyMwN+VWbyFWTrGlYtZuh2R/S6U965V/kd/SLGRe4O+qqmxe6geBuOqhnUa+e04iLuKWWMNORi/VKn60lcGu0g75PmqxQ31EFbx07+l4qYGtIuCZIiwvEfn30PddxpJ43fUfdsaRyNS+D2irp992VrXrp5pl6HfUoispUG6k833ZMAAAgAElEQVS8ffbZJyhP5xi9AcCdD4YNGxbMR6DjWo9D6Luu84VCoc47enRCQ9OrfdeTtG34/cy6kaCbNHq0o9p3OkkPd9xEca78JHVMso7fjrUE7o5+D10dkpwD/VdiRc1kX2vg9t/JnXRmf//cFzWEv17HjTOr129jkt++uHMif0cAAQQQQCBLgVwH7ix3nLIRqLdA+IZGvd7pXu86FqU8/wZJpcBXlH2JqmeSG2BF30fq3zgBvxfafyVe42rClhBAAAEEEEAgLEDg5nhAoE4CBO46QZoFIx80okOjILQQuOtnS0nlFAgPKa80EV4595q9QgABBBBAIP8CBO78txE1LIgAgbt+DUXgrp8lJbWGQHgoeqVHZlpDgb1EAAEEEEAgfwIE7vy1CTUqqACBu34NR+CunyUllV9Ar5m79dZbg8kho2Y/L78Ce4gAAggggEA+BQjc+WwXalVAAQJ3/RqNwF0/S0oql4AmjHz44YeDiTY1EZ8mi9OM+G6yv0qveSuXAHuDAAIIIIBAsQQI3MVqL2qbYwECd/0ah8BdP0tKKpeAAvcNN9xgr7zyyno7luQ96OXSYG8QQAABBBDIvwCBO/9tRA0RaDkBAnfLNTk7nEIg/Fo99zENJdcr5wYNGpToNZEpNseqCCCAAAIIINABAQJ3B/D4KAIIZCNA4M7GlVLLIfD444/bL3/5y+C99O797gcccIDttNNOhO1yNDF7gQACCCBQIgECd4kak11BAAEEEEAAAQQQQAABBBDIjwCBOz9tQU0QQAABBBBAAAEEEEAAAQRKJEDgLlFjsisIIIAAAggggAACCCCAAAL5ESBw56ctqAkCCCCAAAIIIIAAAggggECJBAjcJWpMdgUBBBBAAAEEEEAAAQQQQCA/AgTu/LQFNUEAAQQQQAABBBBAAAEEECiRAIG7RI3JriCAAAIIIIAAAggggAACCORHgMCdn7agJggggAACCCCAAAIIIIAAAiUSIHCXqDHZFQQQQAABBBBAAAEEEEAAgfwIELjz0xbUBAEEEEAAAQQQQAABBBBAoEQCBO4SNSa7ggACCCCAAAIIIIAAAgggkB8BAnd+2oKaIIAAAggggAACCCCAAAIIlEiAwF2ixmRXEEAAAQQQQAABBBBAAAEE8iNA4M5PW1ATBBBAAAEEEEAAAQQQQACBEgkQuEvUmOwKAggggAACCCCAAAIIIIBAfgQI3PlpC2qCAAIIIIAAAggggAACCCBQIgECd4kak11BAAEEEEAAAQQQQAABBBDIjwCBOz9tQU0QQAABBBBAAAEEEEAAAQRKJEDgLlFjsisIIIAAAggggAACCCCAAAL5ESBw56ctqAkCCCCAAAIIIIAAAggggECJBAjcJWpMdgUBBBBAAAEEEEAAAQQQQCA/AgTu/LQFNUEAAQQQQAABBBBAAAEEECiRAIG7RI3JriCAAAIIIIAAAggggAACCORHgMCdn7agJggggAACCCCAAAIIIIAAAiUSIHCXqDHZleYLrFtn9srf3q9rRXps1sk26dqprmVSGAIIFEvg/deW2/srV9a10ht8Yvu6lkdhCCCAAAIIILC+AIGbowKBOgkseGWtjZn2D1tb37wd1O7fBne1/XbaoE41pRgEECiSwKo7brG3b7iq7lXeoHcf++C/X2qdt/5Y3cumQAQQQAABBBD4pwCBmyMBgToJDL9htf3xrxmkbTPbuIvZPed0q1NNKQYBBIoisHbJYnt92BGZVbfrfgfYB797SWblUzACCCCAAAKtLkDgbvUjgP2vm8Dg/1xlb/1jXd3K8wuaedYmttlG9R1a/sorr9hPf/pTmz17tr300kv297//3Xr06GGf/OQn7fDDD7eDDjrINttss8z2qZULvuSSS+z555+3K6+80rbaaquA4s477wz+/xVXXGGf+9znWpmHff+XwLvP/dbe+PbwzDw23PmztvkVN3a4/HvvvddOPvnkVOV84hOfCI733XbbLdXnWLnYApz7it1+1B4BBNILELjTm/EJBCoKFClwr1q1yq666iqbPHlyELK7detmPXv2tK5du9qbb75pixYtCvZxhx12sNGjR9vgwYOtU6f6hv1WP4zmzJlj3/72twPjgw8+2F599VW7++67rW/fvnbppZfaJpts0upE7L+ZEbg5DMomwLmvbC3K/iCAQJwAgTtOiL8jkFCgKIH7nXfese9///t200032cc+9jE78cQT7bjjjrPNN9+8bU//8Ic/BL2s9913n3Xu3DkI3eq9InQnPBgSrqaRBbrxsWDBguCmx6GHHmqjRo2yD3/4wwlLYLWyCxQtcGtkxg033BCcW6KWP//5z8H55I033qCHu+wHcMT+ce5r0YZntxFoUQECd4s2PLtdf4GiBO6JEyfa+PHj7aMf/ahddtll1r9//4oY69ats+uvv97+8z//Mwjj+vfAgQPrD0eJCCAQKUDg5uBAAAEEEECg2AIE7mK3H7XPkUARArd6rkeOHGkLFy60H/zgB3bUUUdVFVRv+HnnnWd33HGHHXLIIUHoDg91Vih/6qmn7JZbbrEnn3zS1HOlnq099tjDRowYYTvvvHNb+ddee23Qs37++ecHf/MXbUflVPr7Cy+8YFOnTrVf//rXwXB3PWe+66672je/+c3gJkC45931ns2fP3+9beiZ0X79+tmZZ55pvXr1avu7e/70+OOPtx/96Efrfc7VvdLfNQR/2rRpds899wTPwWv51Kc+FTwDf+yxx643NLzafr722mtB3R5++GGLqku4cnoW8rrrrrNhw4YF7emPQFD7/Nu//ZtNmTIlsD/ggAPanrOdMGFCsB217e9+97ug3b761a8Gf//4xz++nkGattaHa2kHt9HnnnvOZB53TGn9Wtpu3rx5wUgC3UiK641t9immlQJ3+Byx7777BqM/Hn/8cXv77bdtl112saFDhwbnIY268Ze030N9XvNX6LGOaouOjwMPPDBYpZZjutq5I3x+1Xfvv/7rv4I5M9x2tM1Kx6d//G6wwQbBeV0jZS6//PJg7g1/0SMrp512mr311lt24YUX2o9//GOrdI4Mf86NVlCddF7SeTjJM/dR9a/nuU+/FSov7Obvs7M/9dRT7YILLrDvfOc7wW+MTPXd17nz6aefDj62++67B+c+//fElZn1b1At5760x4nO8YwuafYZne23qgCBu1Vbnv2uu0ARAre7wNxzzz1NgWvrrbeOdXjssceCcLLRRhu1u9hSANOFiy7w9By4fsw1+ddf//rX4Eddofiiiy4KhklrqSVwaxt6zlwXecuXL2/bhnvOXMOwNRz+u9/9rnXp0qXdRbFuLig4uovzNWvW2OLFi4OLd/Xqq94K4LWGNn1OF6zati50P/jBDwbbe++999q2s/feewejCNx29JlqF53OSOslCdyubTRaQReP2267bbv2dBfZemb/6quvDi4ydVH57rvv2qc//Wm7//77rXv37rblllva0qVLA+PevXuvN/JBwUA3WyZNmhT4aX/0OdfW2nf/sQN3YZemHeLaW8eUjsUTTjih7eYCgTv2K1x1hXpPmtaRIeXu+NeNQN0E0vdVc0u8//77bTezdJNNN+Xc973W72H4nKQbZBtvvHGbk45D932oFLjTHNPVAvfPf/7z4Pzx+uuvtwuOtQQpjVrSOS3q5tsvfvGL4Dv6la98xcaOHWv//u//bsuWLQv2ee3atfanP/0p+N/hc+ZHPvKR4AakbrJmHbjTnvt001g3bnU+qnQTQDcWVGfdENbjUfvtt1/buVfn1lmzZtnKlSuD/dW/dSNXvydnnXWWKaC7m5dx56R6/QbFbafSua+W44TA3bHzJZ9GoFYBAnetcnwOAU+gCIFbF6o333yzfeMb3wgupJI8k60Qpt4T9TTpwuXII48M9vyhhx6ys88+O/jf55xzTtCbq3CrizeFP62rCcEU7LfffvuaAvdvfvOb4AJIF0/qnVFY1MWfLk4UtH74wx8GoU/bP+WUU9oFbv0fv3fob3/7W7DuL3/5y+CC082qXEtoC/dGq0dJtq5n+I9//GPw/x955JFgQjRdDLvZ3qMC9+9//3s7/fTT7dlnnw32I0ng1jOwCqBPPPFExZ4tzXquXp3DDjuszUr7rBsFulDUBasuLmWqmxjyvPXWW003ChTQdcGtZcaMGUFPuUK2LtqPOeaYtrbW8aQ21qJedNe7Vu1iMKodqh1TM2fODEK/bhaEH2+ope3o4f6/k1ceA7dqp5nLNYJDI1n0fVdA0v//y1/+Eny31NutpdbvYThwh0O1/rsLa7ohVSlwpzm3RAXucL1VXkd6uHWz001EpmDm33zTd0bB/mc/+5n9x3/8hx1xRPvXzMUFN+eRVQ93Lec+t0+33357xVFRzkM3FhXIdbPRnXvlrdE++g3QOVu/WdOnTw/O01rU+6+ArqVRv0G1nPvi2q3SeY7AzaUrAs0RIHA3x52tllAg74Fbd/EVXtXToRCmcJdkCV98uuHeuthRL8lPfvKToEz9Ew7v6lEdM2ZM0GugbWmYXtoe7vAFlSZ20zDIDTfcsF2VXRD8zGc+09ZjH3cRohsB48aNa3eRVktoc2F2p512Cm4ubLfddu3q5i4iVR8FRPUsaakUuLWvGg2gtvnsZz9rv/rVrxIF7nBoUE+/ArMzqnSRHR4Sq9Csmy7hnsJwCHA3V1yoV+CpNNxfYUj7p3/Cjx2kbYfVq1cHN0MUrBUOvvWtb613Q8gdQ+F9raXtCNz5DtzbbLNNxTkj3Pddw3813HyLLbYIXqWnc0za76H77tx4441BIBswYEAbSi2BWx+udG6JCtz67+qR/sIXvhCMNOlo4HZ1fvTRR9cL1e5RItXR3QANn6zivqtZBu6OnPtcr71GbLlQ7fZLw/M1uki/Q+rpDp979XiCbijq9ZduCZ/Hjj766OA3QovORQr1Wf4G1Xrui2s3AneSKxzWQaAxAgTuxjizlRYQyHvgrhSckzRL+HOu11VDPdWjrKHkSZ7pCwfDpM9wu22oh92/IHb1dr3v6nlxwwarXYQoBOtGgZ4RDvf0pA1tujhTcFZvsHp8FRQrLe4Za/XO6xnCqMDtelH233//oFdZQThJD7fK09Bb3TxRL3X4YtpdZGvUgevxcjYaPuq8/Hq7gOBGQcydOzd4znXTTTcNbppo1IK/6H3i7gaOLmQVftK2gxsiqiH5rgx/O+qZP+OMM+xDH/qQafI/PRKRtu1UJoH7/2Tz2MOt1xCqtzE8zFs1do9IaAi2jl/Nx1Dr91Dl6fupsOufw2oJ3FHnlkqB292M0yMgej5co1Q6Gri1PxptovOrf/PN3ZTQ6KRKcz3EBbcsA3dHzn0a9q/RV/qt0PGw1157BQe2u0moc0q4bd3NzvD5OHyOcecFPSKj84sW/c5l/RtU67kvrt0I3EmucFgHgcYIELgb48xWWkCgFQK3C8u1BJbwM3rVDoc02wj3DLiQGvXssHtOUf/2n/t2oS3uMHUhOOqC3P+8m9gnHCD8Hm5XlsKEgqZ6tzU0O2ng1mgCjTDQkMTwTQT3vL6bMEgjEJyNepWiwrOzcAFAPWYahl5tcqJqNz78512j2sE9j679CT9HGjZ1n1XPpruQTtt24cDt3jfvtqFh9nr8YZ999gmeha32aqu4Y6Vef2/FSdOibmL53zv1Dqv30h/6neR76G6a/fa3vw3ClZ4Vd0tc4E56TKs8P3C7Hl091qJRIbpp6X+/qk3OFt43/3n5Sjff3GgknVfCI23C5cQFt7CHb6vn3zX8Xz3AbpLMpJOmdfTcpzbUTRO9TSPck+3OJRoJEZ7o0517w49GVXJwr6vT3+ImV6zHb1Ct575ajpNqn1Fb6qaFHtfQUHwWBBConwCBu36WlNTiAnkP3Gqeej3D3ZHA7Sbc8g8XNwFXmsCtMvwAm+QixJ/MzIU2N/GbXzc3SVvawO2HVz3H7dfXDZNVyNAz1dUmWYr6irlg73q21EusXne96zbckx13Ya3yawnclQJK2nZIGpxVRx1DfuBO2nbhwK2e0nC4d4FeIUgXnJdeemnQi9rMpRUDd9QomFoDd6XvodpYIzc0IaAbnp40cFeb3ds/t/jf53CPrh6TefDBByMDtx/sXf3cBJAaEh2ep8KFP5Xpbr650Scf/vCHgxEwesbbX+LOC+Hh6rox0bVr16CI8ORyKldD+zUcO2ngrse5Tzca1Y6f//zn24aVu5FF7ias21937vWf2Xd/959vThK46/EbVOu5L+rmcrXjxH1Goyyi2lLn0u9973vBI0IsCCBQHwECd30cKQUBK0Lgrtcs5R0J3EmHlCfZRrh3wfVaVLt41BBEPTepoeB6bZcClYZipx2WnLaH2z0TqOerw4Fbw0ndcG09c6jZwmsJ3P4zmv/4xz+CId6avTwcJpyNZn32e/XcV7iWwO16uFUPN/w/bTto4jdZ6HVtbrh4ktNK2rYLB+5KrwVT2+pCXbPjV3oVXpI61XOdVgzcUXNM1Bq43Q2p8PfQDeNVr6ye1w3PDxHXw6329SdkjDq3hL/PmnhQPfJuNIsCc6WbAXEBuNq50Z8oUZOB6ZxT7dGXuO1VG1JeaZJMvdHCTUgZdsri3OeGj7vHivTIi4aZ6yapP4rHbV+P2FQKk7UE7nr8BtV67otrt7RDynXzSedencPD86LU83xGWQi0qgCBu1Vbnv2uu0ARAnf4PdzhmX6jMPQDrJlc9R7ncPiIeyWLytMzmJrU5utf/3rwHFzaSdPc85qalTjqGW73DJ/ef53kGW7Vyw271LPN7lnhtKEt/H7rqAvZ8HDHSs9w6+JbF2sKdprszF0A1hK4wxPMyUHl6uIyPMxS++4u0OQWZeq2ryGiGtruLto03DpqGHol07iLQf8zqp9uEqj3Lum8APpM2raLC9zhv1fb57qfQCIKbMXAHQ7GYRZ3TlCY0o0kzWDu3jOf9nuoXmA9iqEhwy4cum3VErijzi3h77OGXqu+bjRL+PitxzPcKs+d4xWEdXPxmmuuCd41HX7G2T/U4r6rcc9wa6SI5lbQdnRO1aRk1QJ3Pc992hc3QZpc+/btG9y4k2d4Ekmt5wJ31LHiznUaDaDgqZFCOndn/RtU67kvrt3SBm7VI8nvbqPOfWwHgTIJELjL1JrsS1MFihC4BaQLCYVh9X6qJ89NNOPjKTDq2Tg9A6eewPCrmMJ39SvNUu5mu9b7qd1zg2kDd5pZyvXsmT8xmPbH74XSf3M3C7QPumjXc5C1hLaksyPrFWG68HWvy3IXfXo1jy6I9thjj3azhdcSuLVfbsber33ta0Fo1cWvH1zDw7yrtZveXeuGpKaZpTxNaPDbQW2oOundxJXqpn3U3zTpU58+fYJ/a9KpWtoubvSEm5xNk3ZF3WRo1MmmFQN3pVmk5e2GIIdnpa7le+huhj3wwANV3+Gc5rVgUecW933+8pe/HPS6avJBN5oli8DtbgZqNJNe2ygfDR3WNt2rCbMK3HoNos65OqdWC9z1Pve577MeA9HbIjSCKXzOdfvrzr377rtvuzbQ38OzlLtHc/Tfk85S3pHfoFrPfVkEbt2M1Q3yJUuWRN6UbdS5j+0gUCYBAneZWpN9aapAUQK3eq3Vc3nTTTcFk0KpJ1PPJocvxl555ZXg7xqOqEUBSJNvhV/9FfXeUE16pYs79dxqUiN3oZc2cGu79X4Hanj4o3rH3DONtYS2Wt//G34XbPhZZHfw1hq4XW+/LpR0s8KfMEjlhwO3nrkMvz89/B5uf4K0er+HO6oddNNAIy+06IL9hBNOaHvv+pNPPmkXX3yx6SaOXhmmC2Edj7W0XbXArXbV64R00c6Q8uSnVNcO/kRelUrwh+6q51dLeGLF8HuSw+/hVm9qeERILd9DvetevaAa0h2eVMvVtZYe7qhjOrxPmuwvXPcsArfKdL33ekRF5wMN0dd5PmqJC27Verj1e6LZ0dWzrRtgOqfGDSlXPep57nMTR+ocoUeE9PYC1UP/Di/hc6/ewqBzSPfu3du9h1ufD9+obNRvUC3nvrh2S9vDrXbWDXndaGdIefJzH2sikESAwJ1EiXUQSCBQlMCtXdFFknqEdTGoyYM0dNZNoOImCNN6eh5Ow+80y3Y4bOtvughWb4Z6ElSGmwzNTX6mQKuLS12Ahy+mkz7D7bah4K4LID0n7CbGcnVUvf0Zx6tNJOPqpte+aFijLrrCF71RM4NHhWD1hOqiTSFQZWoCLg1D1Gtq3n77bfMnUNK2whd9lXpyaw3cKttNFqT/rZsq/kV2eEi5npWeM2dO0G6quwK7jBV+NPJBr/Zyi44XBZNJkyYF++W3tT6v40Qh2R0ntbSDf0y59tZoBD02oOXQQw8Net816qLWtnMXov6kaeHt9O7dOwje/fv3T/Dtz26VVuzh1gRYuvjX8ajvlI4/tb++77rZon/C749P8z3UOUnhRjPUR03gGJ4MTL2PX/nKV4LveS3HdDhwH3PMMe1Gs4SP3zSjQ+JGaLg5FR5//HHTcawwrAAVtcQFt6hJ08KTDKpt3I1ZDcGu1sOtetT73Oee01fZ4TczhPfZnXv1znVNGqZFoVy/XzoedBPy3HPPNbWTO4/pWGjEb1At5764dqsWuP1J09xEfDq/y+Giiy4KzrUsCCBQHwECd30cKQWBQkya5jeTfrCnTZsWzGatC1pdeCjk7LjjjkHvni4Co4YhukCs4cdTp041XdzpQk8XseqdGj58eLvXKtXSw+3qq/dmqxdFAdFdGGko9pAhQ2zgwIHtbgZUmx1bFxK6EfDNb36z3edq6SV1dVP4VxCdNWtWWyjUkFhdrOhZVPWYVLroUw+0nqvUEMjw0pHA7V4vo16bSu+yDvcsKkzqlUhq/5dffjm4MNckbnpmUZ/3F10QqrfntttuC4bCqywdK3qFVviVQO5ztbSDO6ZUL93MUY+VylGgl6naW8elnr93Sy1t5y5E/deCqUwdv3rMotI+NeM014qBWze+9M+Pf/zj4DuvRd8XhTj/+572exi+4ZW0Pd2NuFqOafd9rtSjq+3Xe9I0t096bEg3Q6PeaR7e97jgVu21YJXOqVHlOfsszn3uERWF/fCbGSqde3WzVTcU1Quum6W6WaCbo7qR415t5h8bWf8G1XLui2u3aoG70kz7Op/rhmul39Wk3xXWQwCBygIEbo4MBOokUKQe7jrtMsXkTMAF7v3222+9CYNU1aihvDnbDaoTEihK4K5Ho3XkZlPS7Sv0acK+SvM7+GW4wKJHYzTqo0iLAreGB7u5GIpU91rq6gK3eqw1IsqNgKkUuKNGWdWyXT6DAAIIJBEgcCdRYh0EEggQuBMgsUpmAm4iqKgJgwjcmdFnWjCBu768rRC43XwOGibsJpOsr2L+StMIKAXpamE6/FqyESNG5G8nqBECCJRWgMBd2qZlxxot8KUfvp3pJmeetYlttlGnTLdB4cUSUMjW8616nlVD2vUMt5uRWBMm+Qs93MVqX9WWwF3fNitr4NbcEVp0PtCkVxotoGeZ9ay0P/9GfUWbV5rmXNCbBDQs/IILLgjezqBHaTQZXqWFwN28tmLLCLS6AIG71Y8A9r9uAv9x9xr71bP/vOip9/LZj3e2y7+xUb2LpbyCC/jPVsZNdkPgLmCDr33P/nrA3plVfJOhJ1u3oSdnVn6aghlSnkar/br+vASa7E/PcOvZ8bIu4efxw5O2Rd1gIHCX9UhgvxDIvwCBO/9tRA0LIrD2fbMrHlhjzy1+v641/sRWH7ARX+5iW25G73ZdYUtQmHq4NZvs7bffHvRsazK4r3/965E9WgTuYjb6ey88ZytvnGDvv/F63XZg3cq3bKP9D7JuJ32rbmV2tKBGBO6O1jGvn9d3e9SoUcFEiArbY8aMCSaILPNy4403BhPrfehDHwpmFtcw8fDs9f6+E7jLfDSwbwjkW4DAne/2oXYIIIAAAggggAACCCCAAAIFFSBwF7ThqDYCCCCAAAIIIIAAAggggEC+BQjc+W4faocAAggggAACCCCAAAIIIFBQAQJ3QRuOaiOAAAIIIIAAAggggAACCORbgMCd7/ahdggggAACCCCAAAIIIIAAAgUVIHAXtOGoNgIIIIAAAggggAACCCCAQL4FCNz5bh9qhwACCCCAAAIIIIAAAgggUFABAndBG45qI4AAAggggAACCCCAAAII5FuAwJ3v9qF2CCCAAAIIIIAAAggggAACBRUgcBe04ag2AggggAACCCCAAAIIIIBAvgUI3PluH2qHAAIIIIAAAggggAACCCBQUAECd0EbjmojgAACCCCAAAIIIIAAAgjkW4DAne/2oXYIIIAAAggggAACCCCAAAIFFSBwF7ThqDYCCCCAAAIIIIAAAggggEC+BQjc+W4faocAAggggAACCCCAAAIIIFBQAQJ3QRuOaiOAAAIIIIAAAggggAACCORbgMCd7/ahdggggAACCCCAAAIIIIAAAgUVIHAXtOGoNgIIIIAAAggggAACCCCAQL4FCNz5bh9qhwACCCCAAAIIIIAAAgggUFABAndBG45qI4AAAggggAACCCCAAAII5FuAwJ3v9qF2CCCAAAIIIIAAAggggAACBRUgcBe04ag2AggggAACCCCAAAIIIIBAvgUI3PluH2qHAAIIIIAAAggggAACCCBQUAECd0EbjmojgAACCCCAAAIIIIAAAgjkW4DAne/2oXYIIIAAAggggAACCCCAAAIFFSBwF7ThqDYCCCCAAAIIIIAAAggggEC+BQjc+W4faocAAggggAACCCCAAAIIIFBQgVIG7hUrVthNN91kM2bMsOeff95WrlxpvXv3tkGDBtno0aOtV69e6zXXQw89ZEOHDrUlS5ZENuWdd95phx9+eEGbmmojgAACCCCAAAIIIIAAAgg0UqB0gfvll1+2U045xR5++GHbdNNNg3DdpUuXIEgvXbrUdg/wT+IAACAASURBVNhhBxs/frwNHjy4nfN1111nI0aMqGpP4G7kocm2EEAAAQQQQAABBBBAAIFiC5QqcK9ZsyYIzTfffLMddthhdvnll7f1ZqvX+7zzzrOJEyfagAEDbOrUqbb99tu3td6YMWOCIH7ttdfaaaedVuxWpfYIIIAAAggggAACCCCAAAJNFyhV4F6wYIENGTLE1q5da7fddpv17du3HfDy5ctt2LBhdv/999uUKVOCIeRa3nrrLTvxxBPtiSeeCIL4fvvt1/SGoQIIIIAAAggggAACCCCAAALFFihV4L7vvvvs3HPPDZ7XVi939+7d12sd9YBr+Pi4ceNMvdpaNNz8qKOOstWrV9v06dOtT58+xW5Vao8AAggggAACCCCAAAIIINB0gVIF7jjNd955x0499VSbPHlyu8D92GOPBb3du+yyi5111lnBUPRHHnkkKG7gwIF25pln2pe+9CXr1KlT3Cb4OwIIIIAAAggggAACCCCAAAKBQEsF7meeeSYYcr5q1apg6Pg+++wTIPzkJz+xY445JugZ13PgXbt2tc0339yWLVtmixcvDiZfGzt2bPCP/saCAAIIIIAAAggggAACCCCAQJxAywTu119/PZi9XDON63ltTY7mwvOFF15oF198sW299dbBv0866STr3LlzEL613qWXXmrvvfeeXXHFFXbcccfFmfJ3BBBAAAEEEEAAAQQQQAABBFqjh1th+5xzzgme69YQcf1bvdlaNMGaeq7vueceO/nkk+3ss89uN3R83bp1dtFFFwX/HHjggXbLLbfYFltswaGDAAIIIIAAAggggAACCCCAQFWB0vdwv/rqq8Ez2OrZ3muvvYIe61133TXVYTFnzhw7/vjjg17vW2+91XbfffdUn583b16q9VkZAQQQQAABBBBAAAEEEEAgncBuu+2W7gMNWLvUgVuvCRs1apTNnj3b9t13X5swYYLtuOOOqVn1HPcRRxxh6ilXD7eCe5qFwJ1Gi3URQAABBBBAAAEEEEAAgfQCBO70ZjV/YubMmcEw8oULF9rRRx9tV199tW211VYVy9Ow8tdee8223HLLoBfbXxYtWmRHHnmkvfHGGzUF7pp3gg8igAACCCCAAAIIIIAAAggUVqB0Pdx65nratGnBs9grV660kSNH2gUXXGDdunWr2EjqBdfM5XoHt2YuHzBgwHrrPfTQQ8Frw7bZZptgRvPtttuusA1OxRFAAAEEEEAAAQQQQAABBBojULrAfccddwTPbCtAn3/++TZ69OiKvdaOV8PE9Xz2vffea5qtXP+E37etmcr1bu5rrrnGhg8fHgxL79KlS2Nah60ggAACCCCAAAIIIIAAAggUVqBUgVtDv4cNG2Z637aCsz/jeFQrTZkyxU4//fTgfdvh14K9/fbbdskllwQhe9ttt7XJkyfbHnvsUdjGpuIIIIAAAggggAACCCCAAAKNEyhV4L7sssuCV3wlWcaNG2djxowJVlUvtl77ddVVVwXD0PXKsO7du9uSJUts6dKltsMOO9j48eNt8ODBSYpmHQQQQAABBBBAAAEEEEAAAQTK8x7uVatWBUO+9fx2kiUcuLW+nv2eNWuWXXnllfb0008HQVvBe9CgQcGw9F69eiUplnUQQAABBBBAAAEEEEAAAQQQCARK1cNNmyKA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dkZBBBAAAEEEEAAAQQQQACBvAgQuPPSEtQDAQQQQAABBBBAAAEEEECgVAIE7lI1JzuD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dkZBBBAAAEEEEAAAQQQQACBvAgQuPPSEtQDAQQQQAABBBBAAAEEEECgVAIE7lI1JzuD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Yu5My8ve9+mz3nXnnh5ra1+Z10xdyKi1ht36WR79u5sx+61ofX+yAdKtW/sDAIIIIAAAggggAACCFQXIHBzhDRVQGF71JTVtua9plYj84133cDsymEbE7ozl2YDCCCAAAIIIIAAAgjkR4DAnZ+2aMmafH/mGnv4+ZKn7X+17L47bWDnD+7aku3MTiOAAAIIIIAAAggg0IoCBO5WbPUc7fPB41eVbhh5FK+Gl99zziY50qcqCCCAAAIIIIAAAgggkKUAgTtLXcqOFfjSD9+OXadMK8z6brcy7Q77ggACCCCAAAIIIIAAAlUECNwcH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RKGbhXrFhhN910k82YMcOef/55W7lypfXu3dsGDRpko0ePtl69elU8EObPn2+XXXaZPfroo7Z48eJEn+GI6pgAgbtjfnwaAQQQQAABBBBAAAEE8itQusD98ssv2ymnnGIPP/ywbbrppkG47tKliy1ZssSWLl1qO+ywg40fP94GDx7crlUefPBBGzVqlL3wwgvWs2dP69GjR9tn+vXrZxMmTLD+/fvntyULWjMCd0EbjmojgAACCCCAAAIIIIBArECpAveaNWtsxIgRdvPNN9thhx1ml19+eVtvtnq9zzvvPJs4caINGDDApk6dattvv30AtGjRIhs2bJg988wzNnbs2OCfrl27WvgzRx11lN1www3WvXv3WFRWSC5A4E5uxZoIIIAAAggggAACCCBQLIFSBe4FCxbYkCFDbO3atXbbbbdZ375927XG8uXLg2B9//3325QpU2zo0KHB36+++mo744wz7Oijj7ZJkyZZt27d2j7nPjN37tzgb4ccckixWjjntSVw57yBqB4CCCCAAAIIIIAAAgjULFCqwH3ffffZueeeGzx7rV7uSr3R6gG/7rrrbNy4cTZmzBhbtWqVDR8+3KZNm9YuhIdFf/SjH9l3vvMdO+ecc4JnvFnqJ0Dgrp8lJSGAAAIIIIAAAggggEC+BEoVuONo33nnHTv11FNt8uTJbYFbz3ZruPiyZcuCYeYabu4vd911lx1xxBHBc9/6LMPK46ST/53AndyKNRFAAAEEEEAAAQQQQKBYAi0VuPWMtoacq1db4XqfffYxNwxdzaZh6Lvuuut6LThnzhw7/vjjbYsttrA777wzmFSNpT4CBO76OFIKAggggAACCCCAAAII5E+gZQL366+/HsxersB84okn2rXXXhtMjJYkTCdZJ39NW4waEbiL0U7UEgEEEEAAAQQQQAABBNILtETgVtjW89d6rnvgwIHBv/Wct5YkYTrJOtXo582bl75lWuQTYx/4dIvs6T93c9wBL7TU/rKzCCCAAAIIIIAAAgg0SmC33XZr1KYSb6f0gfvVV1+1M888M+jZ3muvvYKe7fCw8SRhOsk6BO7Ex1y7FQnctbnxKQQQQAABBBBAAAEEEGgvQOBu8BGh57NHjRpls2fPtn333dcmTJhgO+64Y7tavPjii3bssccG/2369OnWp0+f9WrpAnePHj1sxowZts022zR4T8q7OYaUl7dt2TMEEEAAAQQQQAABBFpdoLQ93DNnzgyGkS9cuDB4v7betb3VVlut197MUt7crwCBu7n+bB0BBBBAAAEEEEAAAQSyEyhd4F63bl3wTu2zzz7bVq5caSNHjrQLLrjAunXrVlExyXu4L7zwQrv44ot5D3cGxyGBOwNUikQAAQQQQAABBBBAAIFcCJQucN9xxx3BM9urV6+2888/30aPHm2dO3euiq3e7zPOOCPoCZ80aVK7cL58+XIbNmyYzZ07N/jbIYcckouGK0slCNxlaUn2AwEEEEAAAQQQQAABBHyBUgXuRYsWBeFY79tWr7R6uTt16hTb6uHPjRkzJvicesRXrFhh5513nk2cONEGDx5skydPtu7du8eWxwrJBQjcya1YEwEEEEAAAQQQQAABBIolUKrAfdlll9nYsWMTtcC4ceNM4dot4We+e/bsaZogTc93L1261Pr16xdMuNa/f/9EZbNScgECd3Ir1kQAAQQQQAABBBBAAIFiCZQmcIefxU7SBH7g1mfmz59vCu2PPvqoLV68OHhX96BBg4Jh6b169UpSLOukFCBwpwRjdQQQQAABBBBAAAEEECiMQGkCd2HEqWg7AQI3BwQCCCCAAAIIIIAAAgiUVYDAXdaWLch+EbgL0lBUEwEEEEAAAQQQQAABBFILELhTk/GBegoQuOupSVkIIIAAAggggAACCCCQJwECd55aowXrQuBuwUZnlxFAAAEEEEAAAQQQaBEBAneLNHRed5PAndeWoV4IIIAAAggggAACCCDQUQECd0cF+XyHBAjcHeLjwwgggAACCCCAAAIIIJBjAQJ3jhunFapG4G6FVmYfEUAAAQQQQAABBBBoTQECd2u2e272msCdm6agIggggAACCCCAAAIIIFBnAQJ3nUEpLp0AgTudF2sjgAACCCCAAAIIIIBAcQQI3MVpq1LWlMBdymZlpxBAAAEEEEAAAQQQQMDMCNwcB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IGWCNyzZs2yk046yU4//XQbM2ZMxZZ66KGHbOjQobZkyZLIlrzzzjvt8MMPL2ZL57TWBO6cNgzVQgABBBBAAAEEEEAAgQ4LlD5wP/XUUzZy5EibO3eujRs3LjJwX3fddTZixIiqoATuDh9v6xVA4K6/KSUigAACCCCAAAIIIIBAPgRKG7jXrVtnd911l5177rm2cOHCQLta4FbP9/jx4+3aa6+10047LR+t0wK1IHC3QCOziwgggAACCCCAAAIItKhAKQP3Sy+9ZD/4wQ+CwK1lww03tBUrVkQG7rfeestOPPFEe+KJJ2zq1Km23377tejh0PjdJnA33pwtIoAAAggggAACCCCAQGMEShe433zzTTvhhBNs5syZ1qdPH/ve975ns2fPtuuvvz4ycOu57aOOOspWr15t06dPDz7H0hgBAndjnNkKAggggAACCCCAAAIINF6glIH7/PPPt759+9rRRx9t3bp1C57N1jPaUUPKH3vssWDCtF122cXOOussu/zyy+2RRx4JWmPgwIF25pln2pe+9CXr1KlT41uo5FskcJe8gdk9BBBAAAEEEEAAAQRaWKB0gbtSW8YF7p/85Cd2zDHHWO/evW3NmjXWtWtX23zzzW3ZsmW2ePFi23TTTW3s2LHBP/obS/0ECNz1s6QkBBBAAAEEEEAAAQQQyJcAgdvMLrzwQrv44ott6623Dv6tV4h17tw5CN+aRO3SSy+19957z6644go77rjj8tWCBa8NgbvgDUj1EUAAAQQQQAABBBBAIFKg5QP32rVrg57re+65x04++WQ7++yz2w0d12znF110UfDPgQceaLfccottscUWHFJ1EiBw1wmSYhBAAAEEEEAAAQQQQCB3Ai0fuJO0yJw5c+z4448Per1vvfVW23333ZN8rG2defPmpVq/lVYe+8CnW2l3bdwBL7TU/rKzCCCAAAIIIIAAAgg0SmC33XZr1KYSb4fAnYBKz3EfccQR9vrrrwc93HvttVeCT/3fKgTuaC4Cd6pDiZURQAABBBBAAAEEEEAgQoDA3aRDI27SNA0rf+2112zLLbcMerH9ZdGiRXbkkUfaG2+8UVPgbtJuF2KzDCkvRDNRSQQQQAABBBBAAAEEEKhBoOV7uBcsWGBDhgwJ3sE9depUGzBgwHqMDz30UPDasG222cY0o/l2221XAzUfqSRA4Oa4QAABBBBAAAEEEEAAgbIKtHzg1jBxPZ997733BrOV65/w+7Y1U7nezX3NNdfY8OHDbcKECdalS5eyHg8N3y8Cd8PJ2SACCCCAAAIIIIAAAgg0SKDlA7ecp0yZYqeffnrwvu3wa8Hefvttu+SSS4KQve2229rkyZNtjz32aFDTtMZmCNyt0c7sJQIIIIAAAggggAACrShA4DYL3ret135dddVVtnLlSuvdu7d1797dlixZYkuXLrUddtjBxo8fb4MHD27FYyTTfSZwZ8pL4QgggAACCCCAAAIIINBEAQL3v/D1vu1Zs2bZlVdeaU8//XQQtBW8Bw0aZKNHj7ZevXo1sZnKu2kCd3nblj1DAAEEEEAAAQQQQKDVBVoicLd6I+d5/wnceW4d6oYAAggggAACCCCAAAIdESBwd0SPz3ZYgMDdYUIKQAABBBBAAAEEEEAAgZwKELhz2jCtUi0Cd6u0NPuJAAIIIIAAAggggEDrCRC4W6/Nc7XHBO5cNQeVQQABBBBAAAEEEEAAgToKELjriElR6QUI3OnN+AQCCCCAAAIIIIAAAggUQ4DAXYx2Km0tCdylbVp2DAEEEEAAAQQQQACBlhcgcLf8IdBcAAJ3c/3ZOgIIIIAAAggggAACCGQnQODOzpaSEwgQuBMgsQoCCCCAAAIIIIAAAggUUoDAXchmK0+lCdzlaUv2BAEEEEAAAQQQQAABBNoLELg5Ip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R3ZutQAAIABJREFU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WiJwz5o1y0466SQ7/fTTbcyYMZGc8+fPt8suu8weffRRW7x4sfXu3dsGDRpko0ePtl69emXYDK1bNIG7dduePUcAAQQQQAABBBBAoOwCpQ/cTz31lI0cOdLmzp1r48aNiwzcDz74oI0aNcpeeOEF69mzp/Xo0cOWLFliS5cutX79+tmECROsf//+ZT8eGr5/BO6Gk7NBBBBAAAEEEEAAAQQQaJBAaQP3unXr7K677rJzzz3XFi5cGHBGBe5FixbZsGHD7JlnnrGxY8cG/3Tt2tVWrFhh5513nk2cONGOOuoou+GGG6x79+4NaprW2AyBuzXamb1EAAEEEEAAAQQQQKAVBUoZuF966SX7wQ9+EARuLRtuuGEQnqMC99VXX21nnHGGHX300TZp0iTr1q1b27GwfPnyIIyrh1x/O+SQQ1rxOMlsnwncmdFSMAIIIIAAAggggAACCDRZoHSB+80337QTTjjBZs6caX369LHvfe97Nnv2bLv++usrBu5Vq1bZ8OHDbdq0aTZlyhQbOnToek3yox/9yL7zne/YOeecEzzjzVI/AQJ3/SwpCQEEEEAAAQQQQAABBPIlUMrAff7551vfvn2DHmv1Vo8YMcKuu+66ioFbz2lruPiyZcts6tSpNmDAgPVaSD3lRxxxhA0ePNgmT57MsPI6HsME7jpiUhQCCCCAAAIIIIAAAgjkSqB0gbuSbrXAvWDBAhsyZEjwsdtuu8123XXX9YqYM2eOHX/88bbFFlvYnXfeGUyqxlIfAQJ3fRwpBQEEEEAAAQQQQAABBPIn0PKBO0mYTrJO/pq2GDUicBejnaglAggggAACCCCAAAIIpBcgcCfovSZwpz+wkn6CwJ1UivUQQAABBBBAAAEEEECgaAIE7gYE7nnz5hXtuGhYfcc+8OmGbSsPGxp3wAt5qAZ1QAABBBBAAAEEEECgdAK77bZb7vap5QP3iy++aMcee2zQMNOnTw9mNvcX18Pdo0cPmzFjhm2zzTapGpLAHc1F4E51KLEyAggggAACCCCAAAIIRAgQuJt0aDBLeZPgE2yWIeUJkFgFAQQQQAABBBBAAAEECinQ8j3cSd7DfeGFF9rFF1/Me7gzOMQJ3BmgUiQCCCCAAAIIIIAAAgjkQqDlA7da4eqrr7YzzjgjeG/3pEmTgnd3u2X58uU2bNgwmzt3bvC3Qw45JBcNV5ZKELjL0pLsBwIIIIAAAggggAACCPgCBG4zW7RoURCqn3nmGRszZoydffbZQehesWKFnXfeeTZx4kQbPHiwTZ482bp3785RVEcBAncdMSkKAQQQQAABBBBAAAEEciVA4P5Xc8ycOTMYMr5w4ULr2bOnaYK0JUuW2NKlS61fv342YcIE69+/f64arwyVIXCXoRXZBwQQQAABBBBAAAEEEKgkQOAOqcyfP98uu+wye/TRR23x4sXWu3dvGzRokI0ePdp69erFEZSBAIE7A1SKRAABBBBAAAEEEEAAgVwItETgzoU0lagoQODmwEAAAQQQQAABBBBAAIGyChC4y9qyBdkvAndBGopqIoAAAggggAACCCCAQGoBAndqMj5QTwECdz01KQsBBBBAAAEEEEAAAQTyJEDgzlNrtGBdCNwt2OjsMgIIIIAAAggggAACLSJA4G6Rhs7rbhK489oy1AsBBBBAAAEEEEAAAQQ6KkDg7qggn++QAIG7Q3x8GAEEEEAAAQQQQAABBHIsQODOceO0QtUI3K3QyuwjAggggAACCCCAAAKtKUDgbs12z81eE7hz0xRUBAEEEEAAAQQQQAABBOosQOCuMyjFpRMgcKfzYm0EEEAAAQQQQAABBBAojgCBuzhtVcqaErhL2azsFAIIIIAAAggggAACCJgZgZvDoKkCBO6m8rNxBBBAoJACLy9736bPedeeeHmtrX5nXSH3IarSG3fpZHv27mzH7rWh9f7IB0q1b+xMtgJ8L7L1pXQEahUgcNcqx+fqIkDgrgsjhSCAAAItI6BQMWrKalvzXrl3uesGZlcO25jQXe5mrtve8b2oGyUFIVB3AQJ33UkpMI0AgTuNFusigAACCHx/5hp7+PmSp+1/NfO+O21g5w/uSqMjECvA9yKWiBUQaJoAgbtp9GxYAgRujgMEEEAAgTQCB49fVbph5FH7r+Hl95yzSRoe1m1RAb4XLdrw7HYhBAjchWim8laSwF3etmXPEEAAgSwE+N3IQpUyiy7A96LoLUj9yyxA4C5z6xZg3/iBKEAjUUUEEEAgRwL8buSoMahKbgT4XuSmKagIAusJELg5KJoqwA9EU/nZOAIIIFA4AX43CtdkVLgBAnwvGoDMJhCoUYDAXSMcH6uPAD8Q9XGkFAQQQKBVBPjdaJWWZj/TCPC9SKPFugg0VoDA3VhvtuYJ8APBIYEAAgggkEaA3400WqzbKgJ8L1qlpdnPIgoQuIvYaiWqMz8QJWpMdgUBBBBogAC/Gw1AZhOFE+B7Ubgmo8ItJEDgbqHGzuOu8gORx1ahTggggEB+BfjdyG/bULPmCfC9aJ49W0YgToDAHSfE3zMV4AciU14KRwABBEonwO9G6ZqUHaqDAN+LOiBSBAIZCRC4M4Kl2GQC/EAkc2ItBBBAAIF/CvC7wZGAwPoCfC84KhDIrwCBO79t0xI14weiJZqZnUQAAQTqJsDvRt0oKahEAnwvStSY7ErpBAjcpWvSYu0QPxDFai9qiwACCDRbgN+NZrcA28+jAN+LPLYKdULgnwIEbo6EpgrwA9FUfjaOAAIIFE6A343CNRkVboAA34sGILMJBGoUIHDXCMfH6iPAD0R9HCkFAQQQaBUBfjdapaXZzzQCfC/SaLEuAo0VIHA31puteQL8QHBIIIAAAgikEeB3I40W67aKAN+LVmlp9rOIAgTuIrZaierMD4TZey+/aKumT7V3nnzM1q1eVaLWNeu08SbWZY8BtsmxQ22D3n1KtW/sDAIINEeA343muLPVfAvwvch3+1C71hYgcLd2+zd971v9B0Jh+41vD7d1a/5/e28C/9tU7/8vl865hiIhN4QcqehShjJlvnXUkYc5QqZCyByXMhdRMguJg4jIjTSYTslVpigVRYkUEjJ2xPV/vPbP+v73d5/9+ezhu/f+rLXfz/14eCjf/VnD8/1+r7Vea9ozR26LNgsw26TJbr6Tz0F0twmZtCFghID1fsOImalmRQLERUVgvA6BDgkguDuETVazErDeQTxz9CFu5oxrTbjG5LU3cG849BgTdaWSEIBAewSs9xvtkSXlmAkQFzFbj7L3nQCCu+8WDrx+1juIJ6at3btt5INcTtvLF7hqRuAeSfEgAIHQCVjvN0K3D+UbDQHiYjTcyRUCZQgguMtQ4p3WCFjvIP62/iqtsQ0x4QWvuzXEYlEmCEAgIgLW+42ITEVROyRAXHQIm6wgUJEAgrsiMF5vloD1DgLB3aw/kRoEINB/Atb7jf5bmBrWIUBc1KHGbyDQDQEEdzecyWUAAesdBIKb0IAABCBQjYD1fqMaLd62QoC4sGJp6hkjAQR3jFbrUZmtdxAI7h45M1WBAAQ6IWC93+gEMplER4C4iM5kFNgQAQS3IWOHWFXrHQSCO0SvpEwQgEDIBKz3GyHbhrKNjgBxMTr25AyBIgII7iJC/L1VAtY7CAR3q+5F4hCAQA8JWO83emhSqtQAAeKiAYgkAYGWCCC4WwJLsuUIWO8gENzl/IS3IAABCHgC1vsNPAECeQSIC/wCAuESQHCHaxsTJbPeQSC4Tbg5lYQABBokYL3faBAlSfWIAHHRI2NSld4RQHD3zqRxVch6B4HgjstfKS0EIDB6Atb7jdFbgBKESIC4CNEqlAkC/48AghtPGCkB6x0Egnuk7kfmEIBAhASs9xsRmowid0CAuOgAMllAoCYBBHdNcPysGQLWOwgEdzN+RCoQgIAdAtb7DTuWpqZVCBAXVWjxLgS6JYDg7pY3uWUIWO8gENyEBAQgAIFqBKz3G9Vo8bYVAsSFFUtTzxgJILhjtFqPymy9g0Bw98iZqQoEINAJAev9RieQySQ6AsRFdCajwIYIILgNGTvEqlrvIBDcIXolZYIABEImYL3fCNk2lG10BIiL0bEnZwgUEUBwFxHi760SsN5BILhbda+oE7//sf9zl9zyL/ez+19xL770atR1yRZ+zkmzufdPmd1tterr3JQ3/1uv6kZl2idgvd9onzA5xEiAuIjRapTZCgEEtxVLB1pP6x0EgjtQxxxxsSS29zr/RTfz5REXpOXsJ8/h3Mnbz4nobplz35K33m/0zZ7UpxkCxEUzHEkFAm0QQHC3QZU0SxOw3kEguEu7iqkXj75yprvxNz1X269ZdJ13zeEO3XiyKftS2YkRsN5vTIwev+4rAeKir5alXn0ggODugxUjroP1DgLBHbHztlj0j5zwQu+2kQ/Cpe3lV+8/V4s0SbpvBKz3G32zJ/VphgBx0QxHUoFAGwQQ3G1QJc3SBKx3EAju0q5i6kXrcWHK2FS2MgHiozIyfmCAAHFhwMhUMVoCCO5oTdePglvvIBDc/fDjpmthPS6a5kl6/SJAfPTLntSmGQLERTMcSQUCbRBAcLdBlTRLE7DeQSC4S7uKqRetx4UpY1PZygSIj8rI+IEBAsSFASNTxWgJILijNV0/Cm69g0Bw98OPm66F9bhomifp9YsA8dEve1KbZggQF81wJBUItEEAwd0GVdIsTcB6B4HgLu0qpl60HhemjE1lKxMgPioj4wcGCBAXBoxMFaMlgOCO1nT9KLj1DgLB3Q8/broW1uOiaZ6k1y8CxEe/7EltmiFAXDTDkVQg0AYBBHcbVEmzNAHrHQSCu7SrmHrRelyYMjaVrUyA+KiMjB8YIEBcGDAyVYyWAII7WtP1o+DWOwgEdz/8uOlaWI+LpnmSXr8IEB/9sie1aYYAcdEMR1KBQBsEENxtUCXN0gSsdxAI7tKuYupF63FhythUtjIB4qMyMn5ggABxYcDIVDFaAgjuaE3Xj4Jb7yAQ3P3w46ZrYT0umuZJev0iQHz0y57UphkCxEUzHEkFAm0QQHC3QZU0SxOw3kEguEu7iqkXrceFKWNT2coEiI/KyPiBAQLEhQEjU8VoCSC4ozVdPwpuvYNAcPfDj5uuhfW4aJon6fWLAPHRL3tSm2YIEBfNcCQVCLRBAMHdBlXSLE3AegeB4C7tKqZetB4XpoxNZSsTID4qI+MHBggQFwaMTBWjJYDgjtZ0/Si49Q4Cwd0PP266FtbjommepNcvAsRHv+xJbZohQFw0w5FUINAGAQR3G1RJszQB6x0Egru0q5h60XpcmDI2la1MgPiojIwfGCBAXBgwMlWMlgCCO1rT9aPg1jsIBHc//LjpWliPi6Z5kl6/CBAf/bIntWmGAHHRDEdSgUAbBBDcbVAlzdIErHcQCO7SrmLqRetxYcrYVLYyAeKjMjJ+YIAAcWHAyFQxWgII7mhN14+CW+8gENz98OOma2E9LprmSXr9IkB89Mue1KYZAsRFMxxJBQJtEEBwt0GVNEsTsN5BILhLu4qpF63HhSljU9nKBIiPysj4gQECxIUBI1PFaAkguKM1XT8Kbr2DQHD3w4+broX1uGiaJ+n1iwDx0S97UptmCBAXzXAkFQi0QQDB3QZV0ixNwHoHgeAu7SqmXrQeF6aMTWUrEyA+KiPjBwYIEBcGjEwVoyWA4I7WdP0ouPUOAsHdDz9uuhbW46JpnqTXLwLER7/sSW2aIUBcNMORVCDQBgEE92tUb7jhBrfddtu5Rx55ZCDnyy+/3G2yySZt2MFsmtY7CAS3WdcfWnHrcYFXQGAYAeID/4DArASIC7wCAuESQHC/ZpszzzzT7bbbbkMtheBu3pGtdxAI7uZ9qg8pWo+LPtiQOrRHgPhojy0px0uAuIjXdpS8/wQQ3K/Z+IADDnAnnHCCO+OMM9yuu+7af8sHUkPrHQSCOxBHDKwY1uMiMHNQnMAIEB+BGYTiBEGAuAjCDBQCArkEENzOuWeffdbtsMMO7mc/+5mbPn26W3fddXGXjghY7yAQ3B05WmTZWI+LyMxFcTsmQHx0DJzsoiBAXERhJgpplACC27nk3Pbmm2/uXnzxRXfJJZe4ZZZZxqg7dF9t6x0Egrt7n4shR+txEYONKOPoCBAfo2NPzuESIC7CtQ0lgwCC2zl38803JxemLbfccm7fffd1J554opsxY0biHWussYbbe++93Xrrredmm202PKZhAtY7CAR3ww7Vk+Ssx0VPzEg1WiJAfLQElmSjJkBcRG0+Ct9zAghu59yll17qttxySzdlyhQ3c+ZMN3nyZDfffPO5xx57zD388MNunnnmcQceeGDyj/7G0xwB6x0Egrs5X+pTStbjok+2pC7NEyA+mmdKivETIC7ityE16C8BBLdz7rDDDnNHHnmkW3jhhZN/77jjjm722WdPxLcuUTvuuOPcyy+/7E466SS39dZb99cbRlAz6x0EgnsEThdBltbjIgITUcQREiA+RgifrIMlQFwEaxoKBgFnXnC/8sorycr11Vdf7XbZZRe33377jds6/uqrr7ojjjgi+WfDDTd0F1xwgZt//vkruc4dd9xR6X1LLx/4w3dYqq770gfvHVfft352+Kfo+gbnoePO6FuVWqmP9bhoBSqJ9oYA8dEbU1KRBgkQFw3CJKmoCay44orBld+84C5jkVtuucVtu+22yar3hRde6FZeeeUyPxt7B8E9GJf1DgLBXSmUzLxsPS7MGJqK1iJAfNTCxo96ToC46LmBqV5pAgju0qjCelHnuDfddFP35JNPJivcq666algFjLg01rdAsaU8YudtsejW46JFtCTdAwLERw+MSBUaJ0BcNI6UBCHQGAFWuJ1z2lb+xBNPuAUWWCBZxc4+Dz74oNtss83c008/jeBuzPX+X0LWOwgEd8MO1ZPkrMdFT8xINVoiQHy0BJZkoyZAXERtPgrfcwLmBffdd9/tttlmm+Qb3NOnT3err776LCa/4YYbks+GLbLIIsmN5osvvnjP3aK76lnvIBDc3flaTDlZj4uYbEVZuydAfHTPnBzDJ0BchG8jSmiXgHnBrW3iOp99zTXXJLeV65/097Z1U7m+zX366ae7nXfe2Z122mlu0qRJdj2m4Zpb7yAQ3A07VE+Ssx4XPTEj1WiJAPHREliSjZoAcRG1+Sh8zwmYF9yy7/nnn+/22GOP5Hvb6c+CPf/88+6oo45KRPaiiy7qzjvvPPe+972v5y7RbfWsdxAI7m79LZbcrMdFLHainKMhQHyMhju5hk2AuAjbPpTONgEEt3PJ97b12a9TTjnFPffcc27KlClu3nnndY888oh79NFH3VJLLeVOOOEEt/HGG9v2lhZqb72DQHC34FQ9SNJ6XPTAhFShRQLER4twSTpaAsRFtKaj4AYIILhfM7K+t3399de7k08+2d12222J0Jbwnjp1qttnn33ckksuacAduq+i9Q4Cwd29z8WQo/W4iMFGlHF0BIiP0bEn53AJEBfh2oaSQQDBjQ+MlID1DgLBPVL3CzZz63ERrGEoWBAEiI8gzEAhAiNAXARmEIoDgRQBBDfuMFIC1jsIBPdI3S/YzK3HRbCGoWBBECA+gjADhQiMAHERmEEoDgQQ3PhAKASsdxAI7lA8MaxyWI+LsKxBaUIjQHyEZhHKEwIB4iIEK1AGCOQTYIUbzxgpAesdBIJ7pO4XbObW4yJYw1CwIAgQH0GYgUIERoC4CMwgFAcCrHDjA6EQsN5BILhD8cSwymE9LsKyBqUJjQDxEZpFKE8IBIiLEKxAGSDACjc+ECAB6x0EgjtApwygSNbjIgATUISACRAfARuHoo2MAHExMvRkDIFCAmwpL0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3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0QFbAzAAAgAElEQVT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3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/OvXz/fe6FS6a7l35+s3v1xRcCtlb1os0251xu0vtWd3NttZ2bY8oy1RMw+gviwqjhqXYUBBDcUZipv4W03kEguPvr2xOpmfW4mAg7ftt/AtbjQ2L76c/s7F6dObPXxp5t0mQ338nnILpLWtl6XJTExGsQGAkBBPdIsJOpJ2C9g0BwEwt5BKzHBV4BgWEErMfHM0cf4mbOuNaEk0xeewP3hkOPMVHXiVbSelxMlB+/h0CbBBDcbdIl7UIC1jsIBHehi5h8wXpcmDQ6lS5NwHp8PDFt7d5tIx9kfG0vX+CqGaV9w/KL1uPCsu2pe/gEENzh26jXJbTeQSC4e+3etStnPS5qg+OHJghYjw/6DRNuXrmS1uOiMjB+AIEOCSC4O4RNVrMSsN5BMHAiKvIIWI8LvAICwwhYjw/6DeKDfsO56/97bhwBAtEQQHBHY6p+FpSB0yr9NOyAWi143a2m6lu3stbjoi43fmeDgPX4QHDb8POqtbQeF1V58T4EuiSA4O6SNnnNQsB6B8HAiaBgpYKVCqKgGgH6DSZqq3mMjbetx4UNK1PLWAkguGO1XE/Kbb2DQHD3xJEbrob1uGgYJ8n1jID1+KDf6JlDN1Qd63HREEaSgUArBBDcrWAl0bIErHcQDJzKeoqt96zHhS1rU9uqBKzHB/1GVY+x8b71uLBhZWoZKwEEd6yW60m5rXcQDJx64sgNV8N6XDSMk+R6RsB6fNBv9MyhG6qO9bhoCCPJQKAVAgjuVrCSaFkC1jsIBk5lPcXWe9bjwpa1qW1VAtbjg36jqsfYeN96XNiwMrWMlQCCO1bL9aTc1jsIBk49ceSGq2E9LhrGSXI9I2A9Pug3eubQDVXHelw0hJFkINAKAQR3K1hJtCwB6x0EA6eynmLrPetxYcva1LYqAevxQb9R1WNsvG89LmxYmVrGSgDBHavlelJu6x0EA6eeOHLD1bAeFw3jJLmeEbAeH/QbPXPohqpjPS4awkgyEGiFAIK7FawkWpaA9Q6CgVNZT7H1nvW4sGVtaluVgPX4oN+o6jE23rceFzasTC1jJYDgjtVyPSm39Q6CgVNPHLnhaliPi4ZxklzPCFiPD/qNnjl0Q9WxHhcNYSQZCLRCAMHdClYSLUvAegfBwKmsp9h6z3pc2LI2ta1KwHp80G9U9Rgb71uPCxtWppaxEkBwx2q5npTbegfBwKknjtxwNazHRcM4Sa5nBKzHB/1Gzxy6oepYjwthfPn++9wLl0x3L/38Zvfqiy80RDaMZGabcy436X2ru7m22s7NMWWZMApFKUoTQHCXRsWLbRCw3kEwcGrDq+JP03pcxG9BatAmAevxQb/RpnfFm7b1uJDYfvozO7tXZ86M14glSj7b5MluvpPOQXSXYBXSKwjukKxhsCzWOwgGTgadvkSVrcdFCUS8YpiA9fig3zDs/EOqbj0unjn6EDdzxrUmnGPy2hu4Nxx6jIm69qWSCO6+WDLSeljvIBg4Req4LRfbely0jJfkIydgPT7oNyJ34JaKbz0unpi2du+2kQ9yFW0vX+CqGS15Esm2QQDB3QZV0ixNwHoHwcCptKuYetF6XJgyNpWtTMB6fNBvVHYZEz8gLlYxYWdfyQWvu9VUfWOvLII7dgtGXn46CDqIyF24leJbj4tWoJJobwhYjw8Ed29cudGKEBeMpxp1KBJrlACCu1GcJFaVAB0EHURVn7HwvvW4sGBj6lifgPX4QHDX950+/5K4YDzVZ/+OvW4I7pQF77rrLnf88ce7m266yT388MNuypQpburUqW6fffZxSy65ZOy2DrL8dBB0EEE65ogLZT0uRoyf7AMnYD0+ENyBO+iIikdcMJ4akeuRbQkCCO7XIF177bVur732cvfee69bbLHF3EILLeQeeeQR9+ijj7qVVlrJnXbaaW6VVWwFcwn/mfArdBC2fIozR+VCxnpclKPEW1YJWI8PBLdVzx9eb+KC8RSRES4BBLdz7sEHH3Tbb7+9u/POO92BBx6Y/DN58mT31FNPuYMOOsidddZZbvPNN3dnn322m3feecO1ZoQlo4Ogg4jQbVsvsvW4aB0wGURNwHp8ILijdt/WCk9cMJ5qzblIeMIEENzOuVNPPdXtueeebosttnDnnnuum3vuucfAPv7444kYv/3225O/TZs2bcLQSeD/J0AHQQdBPMxKwHpc4BMQGEbAenwguImPPALEBeMpIiNcAuYF9wsvvOB23nlnd/HFF7vzzz/fbbfddrNY69hjj3UHH3yw23///ZMz3jzNEaCDoINozpv6k5L1uOiPJalJGwSsxweCuw2vij9N4oLxVPxe3N8amBfcOqet7eKPPfaYmz59ult99dVnsfYVV1zhNt10U7fxxhu78847j23lDcYDHQQdRIPu1JukrMdFbwxJRVohYD0+ENytuFX0iRIXjKeid+IeV8C84L777rvdNttsk5j4oosucssvv/ws5r7lllvctttu6+aff353+eWXJ5eq8TRDgA6CDqIZT+pXKtbjol/WpDZNE7AeHwjupj2qH+kRF4yn+uHJ/ayFecFdRkyXeaef7tF+regg6CDa97L4crAeF/FZjBJ3ScB6fCC4u/S2ePIiLhhPxeOt9kqK4C6xeo3gbi8w6CDoINrzrnhTth4X8VqOkndBwHp8ILi78LL48iAuGE/F57V2Sozg7kBw6zvePBCAAAQgAAEIQAACEIAABCDQHgF9WSq0x7zgvu+++9xWW22V2OWSSy5xyyyzzCw28ivcCy20kLvsssvcIossUsmOCO5KuHgZAhCAAAQgAAEIQAACEIBAZQII7srI2v8Bt5S3z5gcIAABCEAAAhCAAAQgAAEIWCRgfoW7zHe4DzvsMHfkkUfyHW6LEUKdIQABCEAAAhCAAAQgAAEI1CRgXnCL26mnnur23HNPt8UWW7hzzz3XzT333GM4H3/8cbf99ts7bU/Q36ZNm1YTNT+DAAQgAAEIQAACEIAABCAAAUsEENzOuQcffDAR1Xfeeac74IAD3H777ZeI7qeeesoddNBB7qyzznIbb7yxO++889y8885ryT+oKwQgAAEIQAACEIAABCAAAQjUJIDgfg3clVdemWwZf+CBB9xiiy3mdEGaznc/+uijTpeenXbaaW6VVWx9cqCmT/EzCEAAAhCAAAQgAAEIQAACEHDOIbhTbnDXXXe5448/3t10003u4YcfdlOmTHFTp051++yzj1tyySVxGAhAAAIQgAAEIAABCEAAAhCAQGkCCO7SqHgRAhCAAAQgAAEIQAACEIAABCBQngCCuzwr3oQABCAAAQhAAAIQgAAEIAABCJQmgOAujYoXIQABCEAAAhCAAAQgAAEIQAAC5QkguMuz4k0IQAACEIAABCAAAQhAAAIQgEBpAgju0qh4EQIQgAAEIAABCEAAAhCAAAQgUJ4Agrs8K96EAAQgAAEIQAACEIAABCAAAQiUJoDgLo2KFyEAAQhAIFYC999/v7v99tvdO9/5Trf88svHWg3KDQEIQAACEIBAZAQQ3JEZjOJ2Q2DmzJnue9/7nvvWt77lbrnlluS77PPMM497+9vf7tZcc0230047uXe/+93dFIZcINASgbSf33nnnU6iVM+73vUut/baa7tddtklEaezzTZbSyVoNtlnnnnGfec733GXXnqp+9WvfpXEbfY5//zz3XbbbddsxqTWGwK0/b0xZW5FzjzzTHf66ae7Sy65JGnn9Pz4xz92O+64ozvxxBPdRhtt1G8ADdXuH//4h/vEJz7hrrzySvelL33JHXDAAeNSnujfGyomybxG4NFHH3Uf+9jH3Oqrr+6OOuqopE9/6aWX3Kc//Wn31FNPuW984xvu9a9/PbxaJIDgbhEuScdJ4Nprr3WHH364+9///d+kAlOmTHHzzTefe+WVV9wf/vAHp45k3nnndXvssYf73Oc+5yZPnhxnRSm1aQI333yzO/DAA8f8fLHFFnNvfvObx/m5Jpk22WQTd8wxx7hFF100aF633nqr22effcbqky2s6qLB9CmnnOLmn3/+oOtC4UZDgLZ/NNy7zPV3v/ud23rrrd2//du/uY9//OPuhRdeSCbW3/jGN7oLL7zQveUtb+myONHmNVFBXfT7aMEEXHAJ7S9/+ctuq622cqusskoy0XTVVVcl/ftuu+0WcMn7UTQEdz/sSC0aIqCVsf333z+Z8ZPQOOSQQ5JVbf9oBe2MM85wX/3qV91zzz3nDjvsMLfffvtFswLYECaSiZzAT3/602T1+t5773Uf+tCH3BFHHOFWXHFFN/vssyc10yqfBqFf+MIX3H333efWWWcdd9ZZZyWTTyE+jz/+uNt+++2d6rXxxhsnA+rlllturKiqlyYTfP1CrANlGi0B2v7R8u8y93vuuccdeuihbsaMGUm2H/nIR5K+fOmll+6yGFHnVSSYJ/r3qOEEWnj166eddpo7++yzk75fuzS1wr3zzjvTN3ZgMwR3B5DJIg4Cv/3tb90222zjfv/73yedsYR33gD91VdfTRqtgw8+OFkpmz59ultrrbXiqCSlNE/gwQcfTMTpT37yE7fXXnsl2wEH7dLQFvMddtghEbL6tyabQtzRcfnllyfbGz/1qU+54447jsGDeS+vBoC2vxov3obARAV10e8hDIG+EUBw982iAddH5yk33XRTd9ttt81SyqWWWspdcMEFbtVVV53lbxK4GvDr7NVNN92UnMvU9ledpda5oRVWWKGRWmu7zec///lkxU/nPBdaaKGB6T755JPJmS+dgdl1113Hzn0df/zxyTbdvDNNeYlpG4/qJcGgFXX//PnPf07S0PkoX1+t3GnL7JJLLjn2Xjq/qVOnJiuSN954Y7L6/p73vCfZJrTFFlvkChCdcf3617+ezPLffffdSZqeq+q0xhprjFu5L6qbr0u67v43Sk9izfpzxRVXJDGQ98i+5513XnJcIfs8//zzyblkxYjOWmuworPVWpnRDgtthyz7VPFzpXn99dcnvq6tl+eee66bNm1akpXuNth2222TSSf5r3xHj0T6nnvumcSs4kmPYqLoSfuNZt/1/6+77rrcc9hKKx0zagd0dlt81F7otz//+c+dzq29973vTc6uffKTn3RveMMbxhUjHX9iqO12Krce+f/ee+/t1ltvvdw4qOrTZW3o20m1Mek2Uf//M5/5TLIFUPUJIZ58fIvXBz/4wWRL7gILLDCLqdPvleU2kbatyNeyf68SE4Pafh/bdeqXPv+qVSitQOlMpWJd7UGeL/r40yqVjkl87Wtfc9/+9reTlat3vOMdSTszqG2Qj6nt//73v+9+85vfJP3Fwgsv7FZeeeUk1hXj6cnmOm2/Z6x+Rn3cj370o6Rt8Plosi8dW4P6CtVJR7f+9a9/JfGgoy2qWzY+fH6+vXrooYfGtRHD+iIxV1sg5sPa4ap+lfd+Wmjq72ojtcMo+2Tfy44RBpWlTptWp15Fgrnu3wf1K76MGpvpOJ92LKXbx3Qbk61POibL+qPS8G2x7298H+fTH1bWNtr7Oj48qD8pipc6PsFvhhNAcOMhnRHwga8zVG9729vGdegaCGuQrG2t6UcdoTojDSg0KPDnqR977LGkMdRgRB2WhOhELnbyF0pIfJYVy3ngigYm2d/kCe70qqI/V+vrq4GXBgV+a6/PTyuWd9xxh9PqpQS5zptrIKUnbxVT24UlJlTvvLO7GhRp2/yWW245VuSiuiG4i0PJD8o98/QvJKB1aU/24hLZVAOGH/7wh8nFfbLvHHPMMXafgLZOa7C92mqrFRbgiSeeSM4tKi3FlAYuRY8mlbRyrMmA3Xff3Z166qlJrOUNNvwlLLqQSOX058Ik1P3z9NNPJwNvH8v+v2ugr/cllLVaLeGg+M62FT4W/AD02WefTVbf//KXvySDZTFUW5HllLct3vus+OqSRB0ZUX5KU2UU7+yxkTqTSBIHYqe406PLmrRTwN8JkY7rQQMkLwr1WwmiY489tsh0rf89PchdZJFFkt0+66677rh8VXdNzFxzzTXJf68qSKu2bVUr3VTb34TgVn+nyamTTz55zPf139SWZ9tkH3/y83//9393V199dRJTaj/y/MpzSR8nUZqym55HHnkk6Q+G+fygvjGv7Veafpu+fNrnJSGWF1t5ceXPW6ts+rqA3tFE+CDBPUykDotblVNba9U+di24B01U6XytLnfUxIGeqoK7SptWNWb0fl1B7fMa9PthIlZ+LSa6fyS7SOPtm+1XlJ8mdr74xS8mOxN1Xjk97vH9kfxeW6vVrvpdXHUFd1vtfR0fHia4607q1PEXfuMcghsv6IxAUeOVVxA/m6nVJwlrDaw18y5BqYG/H3Tqfw9aOSxTQa26S4hoVjJv0FgmDb1TJEqz6WQFt1bnDjrooET0a8VbKwMLLrig+9vf/pYMVDWo01Z35ZPOT/9buwM0UFtppZWSVT4JCK2c+NVyL378IOZPf/qTO/roo8ed31E+mry46KKLEp7pmyuL6obgLvaSqoPy9MrLBz7wgWQFVvbVI1vJvooR/U3/XmKJJYYWwvv5yy+/nPi5biwt88gPZd/04DBvYOT/m3ZbqKyTJk2aJflhfiS/1SSAbhFO+386kWzM+EHDXXfdlayCaQLiK1/5ytgNxH/84x8Tn/6f//kft/nmmyerh34XgU9L6X/0ox9NxLqfsNIkgV+h12rghhtuOC7mygrHdEynY9Tb0Me1BnsaEGpCISsoFKvaqaILnQbtgihjx6bf8bbUriB9ck2Te1qNTD9Z4VCWW1rMl23b6tSvqba/amznxYEmJfQFDF3SqZjTUSX1dSeccELSViv2L7744kS8+lh74IEHkv9/5JFHJqvT6h/TPq9jUpqQm3vuuZNVYT/5oYkktR/673rU92lyW+US78suu2xMjNdp+3/xi18k4kgThspHq+3KS/GgOuj/q33wR7LyxIT+m/pCxYX8X88wAeHHC5pw05MWqYPEir//4Qc/+EHym64E9y9/+cukvdbkQ96xND/B5n26quCu0qbViZuuBbf8Rv7pdwMMEtyDJoX8zgeVW2Mo9QneHxW7n/3sZ5O2V+nvu+++43zN+1KZFe422/s6Plw3Xur4BL8ZTgDBjYd0RqCq4E4PDvIa0XQDrM5YA2Q/eKhaKW2t0+BA25QkNut+p7doYJItV1Y8SERJcPz6179OBhnps+GDBiRaEXnrW9+a1F8zuenHD0AkrPx2T3Xc6lSWXXZZd84558zC7IYbbkhYaHCf3ipcVDcEd7HXVR2Ue7Hyute9LvfIRXqwWGbF+rvf/W5yT8EyyyyTbD8tEui+Rr7c2nLqfSJPcGuQqEkfDSAluvOeYX6UHsRpNdgPstPpZGMmfVRl0NEUf0ZX76a3xfu0dPxCca9VNP+k2xetuEu0SCBUXeHWpXO6FVbtWV6MatuwtrtL6CvmNcmSFdyKXZVVeUuwhvJ4FhJU2pmg4wXZCQH5hNqZ97///cmKZ1XBXaVtq8Olqba/amznxYFW3775zW8m/pKeuBg2uSXBLfGsf9K7vLzPq43wk8hKR7aSH2s7rl/d9ty8r2qHR9523Sor3CqPJgHy7n5QbKkc2mYucaP4ysaV7/91lMVPMgwT3H7188UXX0xWKFXXMoJb+aqc66+/fnKEqyvBra3NqvdJJ52U7GpIHyvwdZcdNIGinXdVBXeVNq1O3HQtuH0MLL744sluJn/EwB9DHNav+J1Xaoc0vsqbDPZjJR1BUgwqNorGrHlx2WZ7P6jvGebDgwR3UbzU8Ql+g+DGBwIhUNR4ZYupbUMSftpuri2qEgnZR2ePJSD0TEQo5wmKOtiKRGmR4M7LU4MTrcJoC7ga+Lwz0jrTqc5krrnmGpeEXxnTVrmyK5qDtnQV1Q3BXewxVQfl2sGhy/nSgi+bi199HuQD6ffr+rn/XVrQZv1En9nR7eDamqfB+qBPbw3zIw2utdKrAfag72UPE9yDOPkBvgZa6R0iPq30f0vz8nXUiqOfoKgquCUydTSj7EA+O0D6z//8z2TlUsJKA8H0VxOKPa7dNzwLXVSntkZHFdJCzR9hkGjQQFartFUFd5NtWx6NujGRTatqbBe1pz59CWaJb30lIO1D3je1nTyv70vvFtF2Wu2cKnoGDc6Lyppt+7VNV0cBNHmrCZgyu8+ycaW7CuT32V0TeWX0k2OasJIv6rcSz0WC209KSMRpR43GG2XjtIjloL97oSrBrbKqP8/uXPGT3tp1JwGXrcuwvOu0aXXq0qXg9ju9dNGneKlfzJ7hH+aj2mWx2WabJVvJB+1g9EdLdIO9nzAuGrPmjZXabO/z+p4iH64bL3V8gt8guPGBQAgUNV6DBjDDOsC8RrJOdX0Hp4H1RIR7ehtkuhzaiqTLbdShq+H3F9IMujTN/za95VX/TdugtGLkV/J9fmUuXhk0Q/73v/896Yi0JVeTHPr+uCYy0quZyntQ3bK88yYEsu9oC6TOompAoVXMujsT6th6lL+pOigfdDYyXQe/Qqet1OmVoCbFRdEKt/LVpJgGQrL/sG96Fg3edRmYVnx08ZP8Wrs20hNJ2ZhJn0sfdv+CtotrNS0t4Hxag8R93mBlUBwM8umqAj2dp8SKhLYmBCQ+xHcid1U07ftpW+rsuyY8JO783QC+XdUdABKGsmtVwT2Rtq1MfZtq+wddiOj9QoJOfLJt9yCfzaa39tprJ9vM/cSzH+zrzGrRZXWDmEs0aVeVtn9rUlc7anRevMqFVGnGvi5FFzXl2SUdJ5pgUGxqFU7iR6u1/slL27PQ0RrFiPytSHBr1VPb2rXrRztPxEITA10KbtVN4w35oP6tSSk92h2g2NcEgo6z1BHcVdq0MnGSfadLwe3P2OucvXZM6GhQFcFddBGb6pae7FUfpJgZdtFvmkd6rNRme59Nu4wP142XOj7BbxDc+EAgBNoQ3OlGv+yWqzwcfqVcM/NNnOHOXtzhL+ZQ3mrIdSZPA68iwa1VCZ098r/XCqMuM9Pt1GkRPGjQNoiPzvhJgPhb0NNM/uM//iO5NErba/O2lOddSqLf+8us8gR39pIwdW7+Ujet/unM7qAV0UDct5FitCG4ywwmfOHbOMMtQahHwkIDRX3fe9j3rosEt1Yz5PfaseHPYubB9/FeNPDzv81beSiKv2GCu6xP1x2A+a856P4KCVidMQxtYiptS52B1w4HrcD73Tbp2+N1WVcdwV21basaqE21/YMuREy3dRJzauvUxhbFgSbSNNmgeFB7rUe31Ou/aUt4+pbyQef683zvqaeeSrbUKn50MWH60YVkyk83zedtKS/b9k9EcPvy6AiCtluvssoq48qYTVsiVXGs1U+VWRO5mtgoEtz+TO9GG22U8NClc10LbpVX7Wf6uIhfRNDkv47naIW/juAeNB6qY5u8mCpqd+v+Pduf6XiAdktoTKKxmY5X5V2aNyyeyvaR2QnuYRf9iomPzfRYqc32Ppt2GR+uGy9V21HeLybAGe5iRrzREIE2BLfvnPTt7IkI5aLOIQ+BLmZSJy3BqFnX9PnOvEGiVg8ktnWJmWZQtbpbNOD3+aYvztEsvnXCO0QAACAASURBVN+y6xvgQVsG8wR3+hZ0DaA0sNGZdXUaWknQ9iutxGc/91Q0QKy6pVxb6nRzswbiZc4fN+SGI02mDcHtV7h1w/+glS5f6TZuKdcASHbUNk4N4HU/gAa8g1Zii/xIZdUWUV0qJOGty4zSt5VnbylPr0wMW+H2+aa3nXufHXRefJjgzls1zPPpugMwnVOU0BYHXaYlsaoVuZC+g562pcSgVhY1UaDVOq2SajeBhIMEobZE1xHcVdq2OsHdVNs/LLa17VPn9NXW6bywVnDLxIGvj+875Ov+gi0vInQXh1YzxTn7ZH1Pq4Iqh59IlZjVkQXtjlHbr5jVjqMqq4fKc5BQGfTprjw7+bJq4kZ9nCYmdI5WojN9p0o2JvX/tfKpfzThpy8NFAlurYLrHR2D8Hc3ePt1ucLt+3Gd2Vf/q4kqf2+HYkW2yqvLMD+v06a1ETdFcVX2lnLtnFLM6GJcCe86xx7KCO6840xFY9a8dNts79Npl/XhuvFSxyf4zXACCG48pDMCRY1XtiC+MdNnTgad4daFQzrDrRW1iWwFV95VvsWavqwq79bwQQN/f5GMBtISmWUFt8rnzyFpplfCStuY8kREmqM/w60Vcv8brTpphV2zxBoEZ1eW/dn5N73pTa1fmlZU/s6cs6OMqgruMnw0ENF3r8uc4U77uT6TJZ/Q+cFhz0033ZRMKGmANOw73Jrt13ua0Enf6j1IBAwTx+nPI2U/hZcXM96n058tS+eb/rRZeouyT2vQtmXfBmnlz9/aXDSgytpMbZcGioMG8poE0d/FV7/NfmdYW4g18Nb56KLt+h258Vg2WdEoMai6SABqZV7b4NXmqb0r4jbITwady89r2+rWv4m2vyi2PRv/9QdtD5eoKvMZSk1AaYJH7bUmenW0qKh/TJ/h9r/x9z1kY8pz832M+ouJXJrmJ/bUlww6wy0e4q4VZjFQGdMTMv7TlRKi6XYqLSC0Aq72z69+6ljDoF1daf/TJLN8UnHvLysbleDWRKkmqnSkS3c0qO3UF0Y0ntGOtrqCu0qbVidu6gpqn1cZwa3JNtlHZ+z9Lo46gtu3Ffq83KCFGf1NO3S0824iZ7h9nLfR3tfx4brxUscn+A2CGx8IhEBVwV3llvImZqX9rY3aYnjooYcm5ybztsZqIKMtaFrJ0y3P6TNmRasWXnD71bGseNAgSnkrXc3wp1ezhgnuvBtJZXZ/86ZfFVd9fAdedPP7oDPcVW6qLRpk+3O1wy4FC8R9GylG0aA8m0mVW8rLDNz9xI1EkbZgatCpmfJBW5XTuyGytw3nze5rwKiVTn2+SL4noVpHcPtz3Fol1afp1lxzzbFk8gS3v2BJ29qzZz71Qz9poJtt05/g8Wnps1bZ8qZvKfef7CpzS3nWp/2lNhIFebeU+22Binnx+7//+79Ztkz68usCyext6o04Zs1Esu2dv6FX23x1eZ5uofZnU4vagkF+UrZtm8iRlCba/qLYzg7E/Yq/j1vdpaFjA/pso4Sxtkb7Z5jg1o4Pv/qXZuj9Tul6n/f+PuhMt+8vBp3hrtL2+0mwvFvK05879Lubsv6hd3TngvrB9C3saQGhG6q13Tpd/yLBreNY2lavifx0zI9KcKsOso9W6LWSq/qoHVNboc831hXcVdq0OuHftuCWfZZeeunk6wfpdrOO4K5yS7niTsePJPKLxqx5faA/otJGe+9jpIoP142XOj7BbxDc+EAgBIoar7xidvUdbp+3n1XX2VFdcnPIIYeMuxVYK9sSKPqWrx4NBLTN02+fHSS4NWCSwNHKhLa/D9pSri2p+k6qznWlv12a/kaqvgec3VKusqS/I5z+DrdWG/x3TNOrHkpHnzrSipoebcVTuXRGXFv12xTc2ZvX2VKeH6RNf4fb56KtrTprrS3gGphppUkrLd6Pla9ErG7R1feV81bE8gYb8lOt1khkDRqcF01KeaGgi5zyPneUJ7jT+W6wwQZJ3iussEJSXaWnweyNN96YnIfU3/xEVvpSQq0iK7a1MqsjHP473JqMyFvty4qWQT497Lusagu0O8GvXivmB90qq+31Kvugz9qMopnP2tJvy1Rbp6MG2rLsP9dYV3CXbdsmWv+Jtv3DBLdWzTQRdd111w3cUi528in5WrYtV9r+28DZLeXqK3TBoPh++MMfTmI4/R3utL94G6htV9vvLyNTvGsnhtoBpVf1G8d5x4kGfYdbsSWBrFhTPqqPVqbz/MOnoU99+RjMXmSVnWwvEtzyE51RT3/bW/9tlILbizTZQbsL/K6QOnfU1GnT6sRO24Lb3w2Sbe/qCG7VL4TvcE+0vfcxUsWH68ZLHZ/gNwhufCAQAoME97CGWx2QVpIlyCSC/aUt/hynznZq65SErBcLRR3BMBwaHKvj1UqDb/B9nunLb3Rhkt7RFtb0WVXfIGYvl/HlVd7prdxZ8ZBePVd9/cVM/vea+ZYg1rlxPT4/DWwlmP/6178mgxdx0yBPq0zapqd/vMhIiy1/NlZpaZVHgyEN2vS/xdFvQ0/nVWWVw5cve8HUIB6BuGprxRg0KE93itnLbrSzQQNxiTLZU99rnmOOOcZspPOXGjyvttpqY+Uelp5/SYM8CVCJIz3eRvIBb3/lp4knfR/YT8z43w86F+f/+5xzzpm72jxMcKdXtQZteR90DEOr8RLNEtaek8oq8aFYkojRQD9dD5/WuuuuO3aJn86NyveVnuJNddcqXXZSrYpPa7eO2gqJujwbKn0d89Aq7aABpV+FVbs0bMt+a86bk3CeLf22Zb3ub/tNtx/ZiQqfRlY41Wnb0vlU3fU00bZ/0KVp6Qsz0xNXeezy2mbflqtu6QkjH2f671qR1tcltDqndt7Hb9bn0ztWvB9q14a202qSVStn//znP93PfvazZNJM273rtv36nVYKtVNMPu3jJX0BqHxedirjHzo6pnZOsaQ+VHcF5H2jvYzgzlt1H6XgTp8f1pl8fzxuUF2GjXHqtGl1xkzp30y0zUmPKbxfq53L291SV3ArvjXJovZcvp71R8WDdjJpIsiPlYoWiQb1gW2192nBXdaH02OBKvEyUZvy+1kJcIYbr+iMQB3BrcKpodTspFaV1cD5zvu//uu/ktUev5LlK1Kn88hC0Eq2xKbOUkm4qoFWg6wBzdSpU91OO+2UNNjZJ90gpv/mf6uL0nSu0W/hzRMPvr66LEaDCuWtgb8EiIRzur7pVQGtLB5++OFuxowZSdYa3Onb3fqsUvYCK50XUycnceI7H23b1WBY4l3/1pmp9Mpz0crksEvTspw8D4l7rfBpVdHCU0dwi4tWcGUPiXHdWyAf17ZdDajz+JUR3EpX4lor2fqsl9LVgFy20U3T8gdtZ9SFRXkXoA0abKRXdPMGBcP8SPXzn5SSOM77fu+wew/8Dcy6SE5bcyW0Vf5p06YlO0a0JTv9+LS0kq/39G/FnBjkxVtaGFT1adlQAkRb5LVyp0ftiXYa6Py9bxMGDSj1vt9qr9getGW/yzjKs+WgezUGrXAXCW61RVXatkHpleVSt+0f9Fkw5SvfkpjVbijf1g2KA/8FCfmwj0cJD/mqLjTzx5zS8acJGPVXimP5j9oGxW66r/H1z36hQn2LVrz1ruJE25r1j8qqMir267T9Pj/t2tIkjNoZ33evv/76ySS5PpXpn0H+ocsD1W8qLtUmaHLMC+683R5Fgju7eu/zH6XgVhny7uKYiOCu0qbVGTN1IbjzJvfrCm5vZ419xFrHtfykqo7cqR3OjpXqCm7fZzfd3qvN1xiwig+nxwJV4qVse8l75QkguMuz4k0IBEeg6jbN4CpAgSAwQgJ5k0QjLA5ZpwjQtg13hzI3L+NQ9gjQptmzOTWOgwCCOw47UUoI5BJgUIpjQKA+AQan9dm1/UvaNgR32z7Wx/Rp0/poVerUBwII7j5YkTqYJcCg1KzpqXgDBBicNgCxpSRo2xDcLblWr5OlTeu1ealcxAQQ3BEbj6JDgEEpPgCB+gQYnNZn1/YvadsQ3G37WB/Tp03ro1WpUx8IILj7YEXqYJYAg1KzpqfiDRBgcNoAxJaSoG1DcLfkWr1Oljat1+alc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jYInDFFVe4TTfddGil3/Wud7kVVljB7brrrm6NNdZws802my1I1LYXBLyvb7zxxu68885z8847by/qRSUgAAEIQMAeAQS3PZtTYwhAIFICZQS3r9o888zjDjvsMLfffvshuiO1t+ViI7gtW5+6QwACEOgXAQR3v+xJbSAAgR4T8CJk5ZVXdpdffrlbbLHFxtX21Vdfdffee6/7whe+4C688EL31re+1Z177rluvfXW6zEVqtZHAgjuPlqVOkEAAhCwSQDBbdPu1BoCEIiQQJHg9lV6/PHH3fbbb+9+8IMfuP33398df/zxEdaWIlsmgOC2bH3qDgEIQKBfBBDc/bIntYEABHpMoKzgFgJtJz/yyCOTM9/f+MY33Otf//qEzF133ZUI8Jtuusk9/PDDySr5mmuu6Q444IDk7Hf2eeWVV9xVV13lLr74YnfLLbckv9Gz/PLLu6lTp7rdd999lpX2f/zjH+4Tn/iEu/LKK4daI30+V+mqrE8++aS74IIL3Kqrrjrut9dff73bcccd3UMPPZSs7m+yySZjf7/nnnuSVf0bb7zRPfroo+4d73hHkpa207/xjW8cl87zzz/vxFH1+cUvfpG8r+33Ovu++eabu5122mncb3y5lEjergIx2Xbbbd38888/7u9ifOCBByZn6c8444xxZZg5c6bbbbfdErtkzyg/88wz7rTTTnPf+ta33N13353LLy/NvBfLHkH40pe+lNhfjy+3/pvs67k+99xz7j3veU9S7i222MLNPvvss2T51FNPua9//evusssuc7/5zW+Sv4vrxz/+8cR2c8899yy/kT20C0PntO+8887EdrvssotbZJFF3FZbbZXw2WeffdxXvvIVN2PGDDfnnHO6ddZZx/33f/+3W2655cbSy/rc5z//eXfEEUfMkl/2vbQv1bFZHf+o6+tpeypWL7nkErfMMsvMUkfVSfEnm6X9SzY+4YQTkpg99dRTZzlqoh0ye+yxhzv99NPdKaeckvh1Oo7rMFXh6rQhPW7GqRoEIGCQAILboNGpMgQgECeBOoL7Yx/7mDvnnHMSoSIhd8wxxyQiU0L7zW9+s3v66afd/fff7xZeeGF3yCGHuE9/+tNjA3EJQ4nGk08+eUw8zTXXXO6FF14YE1S6mE3CccqUKbOIn+uuu84tueSSbvLkybMIzj/+8Y9u/fXXH7sQa5gIGSaSfvrTnyYCTVvpVQZdrvXII48kdZToPuussxIxrEdi/pOf/GQijCWyfdk8A72T/U0dQZUWrnni+NJLL004P/HEE+MEkeqpukiwerEq3v7x3KsKbm/rrNc/9thjyQRKnuDWDok77rjDPfjggwkniSYvovfaa6/kN2m73nrrrUmdbr/99sQGb3vb29zLL7/sZGcJP4lk2SLtJ2n/8r959tlnE39cdtll3a9//Wu3xBJLuH/9619J/hLh2r2hMkuYn3322cnFgHqyPvLBD34wOVaxwAILjKv2j3/8Y7fddtslEzd6ygruQTar4x91fT07gXL++ecndUk/L730UmIHxbyetOC+4YYbkvfFUfVZfPHFx/32T3/6UzKZokmQiy66KGGfFtx1mNZtQ+JsoSk1BCAAgXwCCG48AwIQgEAkBMoK7vSWcr8qdc011ySrt3q08q0VR61SSsh885vfTFYDJWzSZ74lWLSi+c53vjMR6zo77h+tkH/mM59JVom1+qhVSP948fOrX/0qd7Xarwq/+93vLiW4JSy08ibhlhZJEgaf+tSnEnGgvx977LHJKupvf/vbRFhLjGt1WQJVz1FHHeXEY8MNN0xW+CQk9WhlT2z33XffRJQrvY022ij5Wx1Bpd8NWi1N2yYriPzK5KKLLurOPPNMt9Zaa43zTG//qoJ70PuyrfLJE9zKWLsMNNmy0korJYy+973vJSvhf/7zn5Pf6Pd60nXShIXq7tn+/ve/d3vuuaf74Q9/mOwgkEj2N457u0o8f/WrX3Wrr7564o9ahT366KPH7K3dDCrnggsumIjBgw46KLFfOj3vc7/85S8ToSjRPn369FkYeh/wYMsI7mE2q+MfwwT3IF9Xeb39tSPlb3/7WzLZoLicNGnSmJ/87ne/c1tvvXUyWZL1L/m2Vq1/8pOfJHGX/eKBj3ftLFC6L774YiK4J8K0bhsSSZNMMSEAAQiUIoDgLoWJlyAAAQiMnkCR4NZqkgSwxLPOb0vIaGAtYbvzzjsn26glSrVqnf1cmBeIek+DbYlxvffd7343EdYStNnHb1vPCromBfcf/vCHZFVOg3+tqEqse5EkYa2ySYRplf3tb3/7WBGzYlLbnfWufq8JgmnTpo2rjlYGJd7FKy1A6wiqYYJbnDXhodV9bblPr0B6G2iyQAIza6MuBfegC/e8IJQ49ivIXlTpmIFErla304/stM022ySTF5rQEXvvI9oFIfGsFXX/yJ6aENIqrMqRFc7awSBRqRV3/U1b39M+J5F40kknJf7rt8orbS84tYou/9YW9TKCe5jN6vjHIME9zNfTglv1024H7T7IrlTLFtqBIMZikz2ykI1zL9b9yri2qWuSSscAJspUkyd125DRt7aUAAIQgEBzBBDczbEkJQhAAAKtEih7JleF0BbxL37xi8kK1X333Zech9UKtlZvJYyyz2233ZYMst/0pjclW5q17bToGbSK25Tg1qqqJg80AXDcccclZ8klUrNnuNPl1CBfK7Gf/exnky3b+q22yZZ58lZ86wiqQYLbC09t5dWqrSYS0oJIIltlkM2+9rWvjVu5TAuuLla4/VGE9JZ2lcFvOxZbCbrVVlst2UGg7eKDzvjqd/78sL/ET+fTJcJf97rX5Z5F1sTQwQcf7NZee+1kokj+nH58evJxrXinfU6+okmTt7zlLeO+4e23VMvPFRNZX8rz5yKb1fGPPMFdxtfTEy6a1NDETXql2k8aaWeJ6qhdJ1nBrXPy4q6dINrZ4iep/Mq4JiK8iG+CaVHcDTs3X/Rb/g4BCEAgFgII7lgsRTkhAAHzBIoEt84lawCtLafaPq6VbT1eaGhLtgbqeRdeSahqhU1nXvMuLdPfdeZX70gs6YIynduVeGhrhdtvPf/ABz6QrMxrBXqQ4M6e4dVlabpYS6Ijr77aDSDRqHPC2jIrRv4StTZWuCWGdImbdgxolVfl1ZbetCBS/hLhKtfee++dCG+ds/dPlyvcZS7I0sSHPjnnz/kOmwjxkwleyPuz1BLsWjWfb775xsV30S3lWaGWFoeaCNDEkmyqf7/3ve9N0taODAlUTcLocrciwV3GZl48a8Jq2JP+lF+e4C7j62n7y0+0PVz+IxbaDeEn1nQEYIMNNnBbbrnlLILb7x7QERO/kq1yi5l2GchHfXpNMM1OhpVtQ8w39gCAAAR6RQDB3StzUhkIQKDPBIq2lA+qe5FQT/9uqaWWGhPcWnXT7eA6X6vz0BqA+0fiXjef//Wvf21FcEskabVX5001AaDbrocJO20TlrjWZIC/DEzCQ0JvxRVXTIqtSQOt3kloSNz6M+H6m84Va8u6zuu2Ibj9Les6G/7lL3/ZXX311bMIbpVD5dMqsL8NPs+mXaxwpxmky5Ce2KgiuLMCWjyyEw7pfCYiuOUvDzzwQOI/Eo/ipUv0JPYl7HUuXduuiwR3GZt58awV4rzJLE3s6OI43YPgb7nPCu6yvp4W3Lr8UIJbW8v9DgD5ulb+NakgAT6Ir5/88MdHdLmd/ve11147tkVftsjuVKnDtG4b0ud2nLpBAAL2CCC47dmcGkMAApESqCu4v//97ycrp0svvXTp7eJCpE9TaaVVwlSCV6t02o4u8aDVc20jzvv0VRNbyiVKdNuy/tHKpD6XVWYlVeVOX6zlRYW2Lkvoaou6VrwlcvSZK9VHn5fSeXet7mUvEauzZVhlSK/AanVeZdd2bK24it8wQSnRrzPI+iSXHrFP3w7fheD2W7WzoVJXcGe3y2sCx/tk3pbxiQpu3UyvYxRirRu7/Yq6/FVn5PN8qY7N6vhHVnCX9fXsDgfFhT7h5c+4y9clijVpo0vTBgluv31cttW2ct2PoG3muqwvfbN7No7rMK3bhkTaRFNsCEAAArkEENw4BgQgAIFICNQV3P687D//+c/c7eJ51fcrgvrMkwb2EqPZS7z8Odumt5RLbOoiLa1a+0u4skIv/R3uvPLffPPNiaDTlmydSdc2bYmKv//978mKvbbbph+txPmzyE2vcL///e9PLp3TNm1/idcwQelFisqXLmuXW8oHnSP3Z7j1KTWJM+0i8N9uHrQNXWxVb014lD3DfeKJJya3xud9iir9vei8M9xa4dauBh1B0HfnJSq1hVxn+zXhoV0cRYK7rM0mKrir+HrW/v6oiI6PfPSjH038+8Mf/nAy2fOd73xnoOBOfzpM2/m1Sq7dADoT/rnPfW4sLLKCuyrTibQhkTTJFBMCEIBAKQII7lKYeAkCEIDA6AnUFdzpW58lnvVPVjxrVUwXjWm1V2L3L3/5S7JlVU/eme70p5KaFtz6HJW2+6Zvr84T3N/+9redhJlu/D788MPH1SkruH/+858nAiR9ljZtUX85lraaNym4P/KRjzjdkK7t9xI3Cy20UJLtIMHtz3Hfc889s9wo36Xg1uq/X41Pc/K3lOtcvfxCq55lbynXJ8L8JV/DbilP3xivnQfpc9gqi7/NW2LXr+7m7arQ37RDQkJS/qSL13R+XluohwnuKjabqOAu6+tpn/HxpkkkXY6mHRu6NV6x4G+BL9oh4D9Bp9vete1dOw6ycT5Rpv5cep02ZPStLSWAAAQg0BwBBHdzLEkJAhCAQKsE6gpuFUoDbP9pL511lhDRTcVaLdQ3tbWCrdVsbbnVyvVDDz2U3O6ti9Ek0HVjtM4469GWVH3PWEJLT1Zw63NFm222mdMqaJ5YH/Ydbn/5VPZ25TzB/aMf/Wjsc1Lpb4vrG8Wqo4Sa31KuLbaaQFA62qqt/65JB9Vff9MFazrDqqdJwa30dBFd9rb0PEEk4aOVRn3i7EMf+tA4gZ4nuIqcrUigF32HW6umEnH6pnb6O9zZ29/rfofbC/X0d8eVj7aYyx+1QqpHK7cqh77DLdtqtVzCX/9dt7nLj/PEod/ZIa7yRfmxYmDQbgm/pbyKzSYiuKv4+iD7i4U4ioG+LKDVfP27SHD7T6spzvX1Agl2iXWl45+JMvW7Ieq0IUW+zd8hAAEIxEQAwR2TtSgrBCBgmsBEBLeEjESLhKkG0osttliy3VrbSfU9Yz3aZq0zoVq11Pv+zLPOcGff1//Xdl+tHK611lqJSJQQl2DXIP7+++93WgX1AiBtuCLBnfcN6DyRJCGl/HQJlp4pU6Ykl59JTEisaXX07LPPdmussUayipd9VxdoSYiprFrZ15ZZv4J7yimnJGmWvRRLq4y6NEuXWem70GnxtsMOOyQXtfkJi7R4Sk8siJW+FT7HHHMkW6A33HDDcf5eJKCzwVH0/jDBvcoqqyTn5nUpnuolfvITXZYnjvonXR+JKk3iaNJGNtBvtJKsC8PkP+uss05y5l828o/S1Ce9dMZaj4S9LrZTvdjqwQAABkVJREFUPssuu2xyg7wmK/TMOeecye4Ab1vZVD7n08sTh/Jt//15pec/iVdGcJe12UQFd1lfHyS4/f0MmgTx2/UH+VfWP/yn1fTf5e9+Qm6Y4K7CtE4bop0gPBCAAAT6RgDB3TeLUh8IQKC3BCYiuAXFr+ZKeGtVW2JB4kgXiO2yyy7Jinb6E1p5t3rrkjEJyt133z0R67qYSmfDJWYkoLSKrIublKZWFHUrd/YpEtwa+EvsT5o0aeyng0SSL6OEtb4x7CcTJGS1yi0R5x9trdcqnrY1612JR11ItvnmmyefUfPbuXXG108UlP3sk8/DfxrLC+70re9pDtkVSG0712eZdCu7LqrTt6TT9R8kuIY5+0QEt3Yt6Ay0turPmDEjyUYiV2XTp8CyRxL0d9VBwk1npf0kjramayJHW7jTq6e+3LKfWOusumyiSRLZQt/Q1gq27KiyiIdWhGUzTUQceuih42w76KI+HUvYc889kxvKJex1+VyR4C5rM8XORAV3FV/Ps6dfqRZvbaFXbJYV3P4MuCae/GRE2p+aYFq1DfGfcOttI07FIAABkwQQ3CbNTqUhAAEIQKBJAl4MDfsWdZP5tZVW9vvWbeVTlG7Rluii3/P3YgJecEuk68hDdoKnOAXegAAEIACBMgQQ3GUo8Q4EIAABCEBgCAEEd7PugeBulmc2NX9zvM7A+4vs2s2R1CEAAQjYJYDgtmt7ag4BCEAAAg0RQHA3BPK1ZBDczfJUahLZOvahs/fa9q8z3EssscQsl/M1nzMpQgACELBNAMFt2/7UHgIQgAAEGiCA4G4AYioJBHezPJVa+uy6/r8+k5b3TfrmcyZFCEAAArYJILht25/aQwACEIAABMYIcIa7v86gFe599903uTxOlwnutddeyQV1eRfg9ZcCNYMABCDQPQEEd/fMyRECEIAABCAAAQhAAAIQgAAEDBBAcBswMlWEAAQgAAEIQAACEIAABCAAge4JILi7Z06OEIAABCAAAQhAAAIQgAAEIGCAAILbgJGpIgQgAAEIQAACEIAABCAAAQh0TwDB3T1zcoQABCAAAQhAAAIQgAAEIAABAwQQ3AaMTBUhAAEIQAACEIAABCAAAQhAoHsCCO7umZMjBCAAAQhAAAIQgAAEIAABCBgggOA2YGSqCAEIQAACEIAABCAAAQhAAALdE0Bwd8+cHCEAAQhAAAIQgAAEIAABCEDAAAEEtwEjU0UIQAACEIAABCAAAQhAAAIQ6J4Agrt75uQIAQhAAAIQgAAEIAABCEAAAgYIILgNGJkqQgACEIAABCAAAQhAAAIQgED3BBDc3TMnRwhAAAIQgAAEIAABCEAAAhAwQADBbcDIVBECEIAABCAAAQhAAAIQgAAEuieA4O6eOTlCAAIQgAAEIAABCEAAAhCAgAECCG4DRqaKEIAABCAAAQhAAAIQgAAEINA9AQR398zJEQIQgAAEIAABCEAAAhCAAAQMEEBwGzAyVYQABCAAAQhAAAIQgAAEIACB7gkguLtnTo4QgAAEIAABCEAAAhCAAAQgYIAAgtuAkakiBCAAAQhAAAIQgAAEIAABCHRPAMHdPXNyhAAEIAABCEAAAhCAAAQgAAEDBBDcBoxMFSEAAQhAAAIQgAAEIAABCECgewII7u6ZkyMEIAABCEAAAhCAAAQgAAEIGCCA4DZgZKoIAQhAAAIQgAAEIAABCEAAAt0TQHB3z5wcIQABCEAAAhCAAAQgAAEIQMAAAQS3ASNTRQhAAAIQgAAEIAABCEAAAhDongCCu3vm5AgBCEAAAhCAAAQgAAEIQAACBggguA0YmSpCAAIQgAAEIAABCEAAAhCAQPcEENzdMydHCEAAAhCAAAQgAAEIQAACEDBAAMFtwMhUEQIQgAAEIAABCEAAAhCAAAS6J4Dg7p45OUIAAhCAAAQgAAEIQAACEICAAQIIbgNGpooQgAAEIAABCEAAAhCAAAQg0D0BBHf3zMkRAhCAAAQgAAEIQAACEIAABAwQQHAbMDJVhAAEIAABCEAAAhCAAAQgAIHuCSC4u2dOjhCAAAQgAAEIQAACEIAABCBggACC24CRqSIEIAABCEAAAhCAAAQgAAEIdE8Awd09c3KEAAQgAAEIQAACEIAABCAAAQME/j+XqC+w+rmHOwAAAABJRU5ErkJggg==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267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8" name="AutoShape 7" descr="data:image/png;base64,iVBORw0KGgoAAAANSUhEUgAAA9wAAALmCAYAAACwxpxiAAAAAXNSR0IArs4c6QAAIABJREFUeF7s3QvcFVW9//EfoaCiYaZkKRlKkZeyEPEC/U0rDa/kPUlQwwuhJCpoHc2jVieRjscLXlAR8AJGesjMS4YapngBD5R61KQwpIBMNBFCRf6v79R6zjyLPXtm9rNn75nZn3m9fFk+s9esea/Zs+c7a82aTuvWrVtnLAgggAACCCCAAAIIIIAAAgggUFeBTgTuunpSGAIIIIAAAggggAACCCCAAAKBAIGbAwE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EDg5hhAAAEEEEAAAQQQQAABBBBAIAMBAncGqBSJAAIIIIAAAggggAACCCCAAIGbYwABBBBAAAEEEEAAAQQQQACBDAQI3BmgUiQCCCCAAAIIIIAAAggggAACBG6OAQQQQAABBBBAAAEEEEAAAQQyECBwZ4BKkQgggAACCCCAAAIIIIAAAggQuDkGEEAAAQQQQAABBBBAAAEEEMhAgMCdASpFIoAAAggggAACCCCAAAIIIJDrwL169WqbOHGiLVmyJFVLde7c2TbeeGPr0aOH7bzzzta3b1/r1q1bqjJYGQEEEMhS4Omnn7YZM2YEm+jatasNGzbMevfuneUmKRsBBBBAAAEEEECgwQKlDNy+4QYbbGB777237b///talS5cGE7M5BBBAYH0BAjdHBQIIIIAAAgggUH6BlgjcrhnVezRkyBB6u8t/XLOHCORegMCd+yaigggggAACCCCAQIcFChW4N998c/vCF75gG264YdUdf+utt2zRokX2yiuv2DvvvNNuXX3+4IMPtk6dOnUYjwIQQACBWgUI3LXK8TkEEEAAAQQQQKA4AoUK3Ntss42dcsopwfPZSZZVq1bZtGnT7MUXX2xbXc9yq4yPfvSjSYpgHQQQQCATAQJ3JqwUigACCCCAAAII5Eqg1IFb0m+//bbddNNN9uqrr7bBf/nLXw6e52ZBAAEEmiVA4G6WPNtFAAEEEEAAAQQaJ1D6wC3K//mf/7E77rjD3n///UB2hx12sOHDh5tmM2dBAAEEmiFA4G6GOttEAAEEEEAAAQQaK9ASgXvp0qV2/fXXB73dWjSc/NRTT7VNNtmksdpsDQEEEPiXAIGbQwEBBBBAAAEEECi/QEsE7tdff90mTJhgmkxNy2abbWYjR460LbbYYr0Wfu+994Ie8SeffNL++te/mt4FrkWvFtOkbbvssosNHDjQPvjBD6Y6OlTO/Pnz7be//a395S9/Ccpdt25dW9mbbrqpffKTnwzKTvJ8+csvv2xTpkyxNWvWpKqHWznqvb/33HOPzZ49O9bJlaN9uOuuuwIvt/y///f/gonpoha5ahsvvPCC/f3vfw8cNImdTHfccUfTkP+kvmqvZ599NmgzPTawcuXKNleNYNAz+9ttt53ttddewciGapPlpd137Z/fDkcddZTtvvvu6+162rLTumr0huYq+M1vfhM4uOM27uCo9l2I+6z7e3jfkn4mvF6luRlU/4kTJ9qSJUuCVZ2rJkF84okn7PHHH7cVK1YEba123nLLLa1///7Wr1+/xHM8uDroGJSbjqM33njDdExp0Xdkq622ss9//vOpy1V76JjUca7jXWWqnirvgAMOsJ122snmzp273nu4dYz+/ve/t1/96ldBO+pzOvfoc/peqS4f+MAHIpkrtYUmmRw6dKj16dMntnnkefvtt9uCBQvarfvpT3/aTjrppHb/zT+vxn3v9WGd+9Su7uZn1PGX9vuS9LuYttyk30PfwkF96lOfshNPPDHRaCpN8qnHn/7xj3+0Ofvnaf98s+uuu9pxxx2XaBJQ3XiWvc6RWsKPVjXyuPEPwnr/NsYe5KyAAAIIIIBAgwVaMnBX6uHWhdW8efPs7rvvbnfBU6k90rzXWxfMDzzwgD322GNtF/LV2liBUBfdX//614MbA1FLXgJ3pXpEXXjL4he/+EUQltzNhijfr371q8GM9FEBWZ+fM2eO3X///bHt5bax9dZbB6+F+8hHPlKRNe3FeNKLfK2Xtuw0rgqet9xyS7t5CpKeR4oUuLfddtvgJpPCTdSy0UYb2aGHHmq77bZbbAjRhf5///d/B+Gy2vGobalcBWXduKkWeLXua6+9ZlOnTjUFnEqLjmkFWIWxn/3sZ8EqClbHHHOMqddbN6Ki6iOD448/3j70oQ/FHsPhFVTvr33ta7GHxd/+9je79tprgxth4aUegXvt2rV266232nPPPddWdN4Dd9LvYVTg1o1UTdKpc0/cUin0+oFbN5wUmv/0pz8Fxek4OO200yKPh/A2H330Ufv5z38e/CdNPKrHqnr27Bn8/6ibZlkcN65OWf02xjnzdwQQQAABBBot0BKB+/nnnw8u9FzPlXo8Tz75ZOvSpUvgrd6oe++913RBEnfhHW6guPd6a3vqLVLPWdrlE5/4RHBB5Orofz4PgVsXfzfeeGPwCrbwUilwy1Vh2zfWBaX2UWWFe+vVG3jYYYfZnnvuuR5dVFlJjDWqQReoGq3gL2lDsT6fRQ93GtdKkwImcXDrFCVw77fffvbMM88EPdBxiwLtPvvsY4MGDYoM3QrFkydPtuXLl8cV1/Z3lasRLroZpptulZZly5YFvZRJ6qnQEx5Bo7bQzZO4ReFN54ZKo0CiglPSNzzoxqBuOvrnwXoEbt3YmD59uil4xx1/WX0X05Sb5nsYFbh1zBx55JEVR72E21nf4+uuu850/ISXSiORNPrhl7/8ZbBa0vK1LzfccEPwqkwtfs97I48bbT/L38a47w9/RwABBBBAoNECpQ/clXpV/ECosP3rX/+63RBvDU3V3X31hqpHSxfGGg6ui50333yzrZ10Aa4hfZUuwP1yu3fvbl/84hftM5/5TNvFsi6ENHRUveAKru5CV9tUj5eGkFZakga98GeTPDOa5oJU4Vnr+xfnlQK3bnrcdttt9u677wZVkoWCS69evYKLRt30UP1UngveUb03Wk/D2N2Fu3ofNRRfvZoK1CpPF3QKU7NmzQpueITrGDVLfZp9d65J2yFN2WlcdeGtY9ItctX+7bzzzqbetUpLmrokOSHVUt6kSZOCnlwtSYaU6/ugY0Rtq5tRCtMf//jHg8//+c9/Do6bP/7xj+0eJzj22GNNQ279pdJNCncM6XEAHXfalsKPzgv63rubddq+Rl4cdNBB64V5raORBv/7v//btskePXrY4YcfHtRZi77jOnajgr7K13dCN5sUrHWMa4i5blaFP6NziM47/sSP4bbQOUn/aIhy1CMkYRtt6+abb7aXXnppPbOOBm71mKtn1t/vPPdwp/ke+oFb3z03dFuPyZxwwglVR1zocRCNinDnR9cAldrNHxqepPzwcPVKIb2Rx432LcvfxiTnLNZBAAEEEECgkQKlDtwKWQ8++KA9/PDD7cLZN7/5zeC5Xi0amqeLf72zW4sukDVkM2rYsQKy3u3thkUqCGio5h577NGu3dRTpR4L12OlHlVtN6rcSr22n/vc54KL6kpL0qAX/mw9A7d6CNVjUqlHzg/c/oV8tXehhwOkLgw1PHjAgAFtu+EPqVRQ+sY3vhH02EQteuZXQ3ddQPdHOLjP1RIck7ZD0rLTuPrPOSd9x3zSuiQ9EdVSXtrArbroeNCNFYVdf1i3vj96XlqPGLh2jurV9Xvz9IiJAlHUMG2FIX3n3TlCz0Tr0QQ9hx1e/B5c3fTQTSV/lEq1UQlRN/D8z0Q9l+23hZ79/sMf/hBUM+4Z6/Dkkgrquung3uzQ0cDtByznltfAneZ7qH3xA7eel9dvi76jGokwYsQI+/CHPxz5lfrpT39qTz31VPB3hWx307FS4NaxrtEZ7sZOkmHr4eOi0o3MRh43Wf82Jj1vsR4CCCCAAAKNEihd4NYFooZz6iJZwyM1YVG4d1M9xur50sW7P0GQZi3XxECu5yyqEXTxq94aTQCkRevrOb3whXV4aGal4FipbP9CpNJFrvtc0qCXReCWm4aGalIoLbqJoAnpXCDxL+x10akgtHjxYtMzorqREPU8qb9ffll+T1CSZwz9kJ4kiCUdap20HZKE0rSu/kV+tRs04eMgSV3SnIBqKa+WwF1tNInq6/tVGiXif8c0IkDDs6NuhDkHP0z7Q3LT3FRSmZUeCYm7YeJPOFZpwiy/LTS0XmFX58W4YeXhocq6maDvq5tosiOBO3xTUzcKZK1RPVryGLjTfg8rBW6dlzTyQj3LccO+NWJKz83r+6zwrBuC7oZu1MiE8Ksu435f/OHqlc4TjTxusv5tTHPuYl0EEEAAAQQaIVCowN1REE04pF5mXdhqCV/o6P+nmfE1fHHqT0CjsjShly7SNYRSvbB6ZjyqB83tl99jGdUTW+mCPWp27CwCt4acauisemF0k0LhWc99uovzuJ60au2o4bOaGEshWYtflnp1NKO0XBVyhg0b1jZaoVq54YCnYefqcVLY6mgQrWfgTutayyzR2t9aAnI121rKSxu4dZzpptbHPvaxqqcBf6ZnP1xolId6E91NuKjHC/yN+IHa/877rx6Mu/nhP1Or7cUNDfZvEFY6jv220Ggd3RzTsaLzUHh0T3gfwzelFIoPOeSQYHRQRwO3P8xeNzwVKjVcO6+BO+33sFLg1nlL3u5Z62q/LeHwrBs5GmWlc5yWqMDt/3Zpok3dOPIfMVAZ4ZuUSUdGZHncZP3b2NHrBD6PAAIIIIBAvQVaJnBXmt3Xn0ztiCOOWG9oeBS4HwzTfDaqTD9wV+uRShr06h24VUdNlKbeLxeI995773avXas1cPuv4InruUnzZQgHvEb3qiUJubW4+hfdcYHNedUSkJsduKsFCj84hieH8t9IEB66W+lGWbX91Kvv7rzzzrZVwje5dHNNw87dc+aaf6Fv375VD1HdpHLBSivuv//+wfP3SeugETW64aTXCVZrW40u0SsJtUTdYAjfqNB5RxN96TvT0cAdnm9Bj9XoxqMc4149WMsxmuScGFduLd/DqMCtkK1zpcqMmo8ifBPF9YRr7gDnU+3Ze82wr/CqpdqxHD7m04zuyeq4SXPeduum+W2spXw+gwACCCCAQJYCpQ7cutuvHjFNVKbnKf3nPsOvSekocq0hUz1LGir6u9/9LphEKjwEPo+BOzyRkHpi1OuoXqzwe87TWiikaKi5eoM0QZXrfXTlJ30nd7gN3aRpuqmif2Tsnu3NY+CuxdV/llMX5+qZqvY8e5Lwn/a7EBdiKpWXtoc7zTEVDhjhtlb7KwAtXLgwqJKOL81YHzW5nF/vao87hEe8JJmgTGVXC/BRbeDf6PNHtlRqC90cczcDokbNhMObQrkmjQx/p2sZUh6eKE1h8uCDDw4mnEtyvCRZJ659Ko36iSu3lu9hVODWDRR380e/PXqe35/ELzwBmgvlGnKdJHD7x2Olmyn+IxRpJozM6rhJen6p9bcxafmshwACCCCAQKMEChW41UOiCzYNi6u2aKilLqYV1Kq9M9efPKkj6P379w96haIW3aHXhb5mKdZwaF1o6b+FX4XlfzZvgVs9Lwos6lnVzQw3C3Q9hjb7+642VO+deiirLbook6l66JYsWRLY6plF97qlSp/NW+DuiKs/+7smu9KzzppoTt8B9Xz5S1zoSPs9qKW8tIE7ySMTrt7h+oTDb0d7yfzjPPydD29TAf5b3/qWbbnlllUpw5MYVuqtrvRhP2TpZuKBBx7YtmqltlDYdRM4VuoJDT/j64ad6zvSkcCtm0Gqixs6Hn7NYZLjpR7n5rSBuyPfw6hzYHgSyEqPGYSfZ3bDzjUjfZLA7c9NUWkukfBw9Wq94I08bvzjut6/jWnPX6yPAAIIIIBA1gKFCtxxk/6kxarHRZ3bZtQzm5owSD1uuphL845vlZunwO1PJKQRA5odXMG73oFbAUFDiNUjpAv/SotGAqhXTjcx0rrmKXB31LUj7ySXa9LJ4ap9t5IEKP/zZQjc4V7fWgySvDXAd4ubVLBSPdRzevvttwdzSmjxh66HH61xPeB6pVVHAnd4ojS/xz+JVT3OzWkCd0e/h1HnwPBQff+Z+/CIi3APeNQNo0rfwWojK/wRMP5Ef+HyGnncuO1m9duY9jqA9RFAAAEEEMhagMA9e3ZgnHQYaNIG0cXOfffd1+793pU+q+3q1T3bb799MBRYvRtu9vM8Be5wT6o/m3KtgVsXi+4ZRF18qqcjHJ51gXriiSeuN4O0huLqNV/u3ciVXNXTq9fw6J3GemfxI488ErzPuFrITBIE4gJQVE9sVNn1cJWZHPXMpd65nGYpe+AO9+p1tIdbr4q65ppr2t6vHB7mHm7fpM+G1yNwJ+nh1vco3NPpDytXGNcz3uE5E/zvdJoh5fpe6oaKbg5o0SsT9S5yla8lyfes0YG7o9/DqHNguBfaH1auIdvuGW/N3K7HG3RuTRO4/Xdyh4/J8N/iZkqPapMsjpusfxvTnP9YFwEEEEAAgUYItHTgDvcORD1jV2sj+O9+1gWPAqBet6PhlQrTCjsKhm5JEwiSTBDk1z3JBX6lCy8FCL0GTUO2tR9f+cpX2k3uVGvg9uun/dcrjPQ+Whe8wz3pWl8zCN96663tgqVmG9d7b3v37m2aHE+PEvjvPs7jpGn1dlXQ0TuXFbzda5fijt+iBO4kE4q5fXUB0r+5omNKx4FmbdZSz2e4w/NBJL15F/4+6nuVZKI1f6LHJM9wK3CHn+VVqDv11FNt6623bvffw+9z7kjg1g0xjT7R3AzatoKkHgdyS9rAnfQYTXJOzOr8Vu0cGB5WHn4MIfzfw683TBO4/V7scHAPD1ePmrQtrk2yOG6y/m2MO+fxdwQQQAABBBot0NKBOzyzsODTTMxUraH8957qmfPDDjvMdt9997Zenkqf13usr7/++tz1cD/zzDPBK4J0cVep171egVsm/muEwuHAfzWTbpKozb761a9WfVbfD1p5GVJeb1ddHOt1bS5sK8TphoVukOhC3M1nkCTwpDkR1VJe2iHlca/ZcvX1X7elGzCa2E/PJmvpyCzl/iSLUbOUaztJ3lqgm0saeeEWvYpLc1RUW8I3CZPOUq7Q679SzG0r3IMZnuW+1sA9cODA4HlxfV7Hm14ZqB7u8JLkeEmyju9Ua+Cux/ew2jkwPKzc3eRR2+kmpoZVVxtyn+TmTbgN3Wu/dPMxPEFg3BwjUd71Pm4a8duY5tzFuggggAACCDRCoKUDtz8cryOzYocbS72MN998c9uEaElf1xQeYqjy8jCkXMFhxowZwURkupgbMmRI0EsfXuICt3qlNfu4nrfWRFInnHBCxffFujKjJpNSoNSQXk3aFucTrp//+qw8BO56uIb3Ue1z0003tQvbCm8HHXTQejd5agkz1U5GtZSXNnDH9dC5+vnv4Q73HGqdrN7DrVn2r732WtPM3FqqvXdZf/dvAum/xd1U8GdZT/Ie7pEjRwa9zP6+a44EvZNbN2j0bnuFY/Ww6z3ZWmoJ3DredMNDPdxaFPpOOumkdqN49N+THC9J1qlH4K7X97DaOTA8ckkjmjT3hQL3lClTgt8If7KzND3cMvDPbzrm9Y9u3rrz9tChQ4NRQFFLNe/wd6ajx00jfhsbceHENhBAAAEEEEgj0NKB2+8xVY9gVEjxUdXT9NBDDwU9Z+qF1UzBCtZa/J6WuN4FdwF+1113tV2s6r81O3Brv3Sx7t65rYtxzUzunsV0JnGBO+0FZDhwuwtUhXx/O0nfzRx+1Y/q3OzAXS9X56/jWMOo9Wo5t0SFnaSBJ81JpJZwlDZwV3qUwa+j7+B6+8JBw39Nkh5HGD58+HrzBPhlazTM9OnT214t54ck/1ziz3Pgl+ff7NPfNZeDhnpHvQZPN64UkN2bDSqF+mptEb4poPoNHjw4mAtBE6T5NzRqCdyah0KPnah+m2yySRC25eQvSY6XJOt0NHDX83uY5hyo3wNNNunmr/Bf1ZX2fCmH8Gvd9Luhd8CrnKhRSWnapJ7HTSN+G9Ocu1gXAQQQQACBRgi0dOAWsJ7nnDp1qr377ruBty6ENNxSPQR+sHQNMm/ePJs5c2bbha+eTzz55JODC2Ytfk+1QqsupHVRW2nRMGpNlvb444+3mzSsWuCOex9vpe2kfYY7XIa/j+G/xV1s+sYa5qveNV3w+os/4VJ4Aiq/J0cX9eq50YV+pUUXmwrbeqY5PMFaswN3vVxdOf4zkXEhspYwU+1kVEt5aQO3tq+bW+qR9N9lrL/peWEN0VZ7u+f/o2Zl9ifk0qvnNOoi6vup41fvsdYjH+4c4V6JF3bxQ3nUca5jUTdInn322Xas1W746S0HGsHwxhtvBJ+JGmpcrS3Cz/tqWzq/KCDrv/u967UE7vDOVHs8J8nxkmQd/5hMO6S8nt/DuHNguG76fmrR+azSBHu1BO5w+SpT52s3+WbUu7fD+9+o46YRv43VzlX8DQEEEEAAgWYItHzgrvRaJV2MamIzPRvcs2fPYEikhkrq2Vg9c6kLcHdRX6nnzX8/qhpWoXvQoEFBL7iGE+rzukjT83cagumGSYcPAgUBBXUFy/CiIYoK6JpcTEu4F7jaQVRr4NY+HnzwwZHPl8ZdbPohWnXU0PKjjz7aNGOyu7GhctRTo568SqHJf55Q5Si064JSPTrundMa1vvcc8+ZJg3S68P814ZFvSc5q4t81dMPefpvHXVVGX4Q09DgQw891Pbee+/IQ6GW/ax2XNVSXi2B25npPeOaRE2PgKht9Rys3gig97G7tq7Ww+wPv1e5CvN6/ljzLCh4K8DL9te//nXwOET4ho22f9xxx603VLpSkNZxrht4n/zkJ4ObeXpPvLzCx3jY1j13f8ABBwT7pxuBOkdogq233nqrbVV/5m/3h7i28IfU63OVRgJ0JHDHPZoTV0f/+5LVpGnOrB7fw7hzoD8hptt2pZtCtQTuSr857vzoJsjryHe4XsdN1r+NzbiIYpsIIIAAAgjECbR84BaQLpTVg6UepzTvdNaF2p577hlcUIdnG1eZ4dfMxDWC+7t6PnSxWun1Vf4FXbjM8OzCWQRu3XzQsFt/5m+3rbiLzUrB0H1WPXUqV22gi9LwotCkYam66eEW9dposiGFpqSLwpSGWCuEq32T9A4mLTtqPb+Hr1Lg7qhrpYAXFQbD9UwSeNLsfy3lpQ3cGmati/Ukrz1TeysQ61VWUYte8TV58uQgACdd9H1Xmerddjd3/M9WCvNR5evmiIK9Fv1vBV83XLxanTRMW6/LqzRCJK4t/GfNtZ3wzNZR3+kkrwXTZ3VToVLvf9rjL24/KvnU2sPd0e+h6pLkHOifA8KvYYvySTJpmvtseEI999+qvXs7TZvU87ip929j0u8v6yGAAAIIINAsAQL3v+R14atn6h544IHEF/XqAa829Fyz32roeVxIUFjXMFkFd4VthX/Vp9rzy+6ASfPceS093Eku+JJcbKq+6jG87bbbTM+vxi3qZdTkQuGw7T6jiXdkVGlUQLhcF5DUO682cO+81TqVZoSuFIrj6hn197jAXQ9XPYJw9913t4U2DSPVUH0FqGpLLWGm3uWlDdwKfJpfQc9Rh3t6/XrphpUCn4Zzxy26waMRFRoKHnejTSFevc76vrvZ3qPKV7mq5wsvvBBZruYf0D5ppIoWHQ8aLq/RLppcsNKSJPDHta3/rLm2U2n4d6093P5r/CrtR1wd9Zkk6/hl1xK46/E9VD2SnAP9R2t0E2nEiBHB6yLDSy093Pq8Py+APxFeR77D9TxuVI96/jbGfc/5OwIIIIAAAs0WIHB7LaCL5fnz55ue09ZwZNfrqotd9WppmLeGL2sCMb9Xu1Jj6rlPDUPXhFZ6/lIXLu4CWwFJZWl4qBs2HjXbscKlenbVM6dF9VEo/eIXvxh8Pup583CdagncUUNXw+Umudh06+tGgi48f/Ob3wTPj8pXYSfs269fv8C3WrBRb6eG1CugyMwN+VWbyFWTrGlYtZuh2R/S6U965V/kd/SLGRe4O+qqmxe6geBuOqhnUa+e04iLuKWWMNORi/VKn60lcGu0g75PmqxQ31EFbx07+l4qYGtIuCZIiwvEfn30PddxpJ43fUfdsaRyNS+D2irp992VrXrp5pl6HfUoispUG6k833ZMAAAgAElEQVS8ffbZJyhP5xi9AcCdD4YNGxbMR6DjWo9D6Luu84VCoc47enRCQ9OrfdeTtG34/cy6kaCbNHq0o9p3OkkPd9xEca78JHVMso7fjrUE7o5+D10dkpwD/VdiRc1kX2vg9t/JnXRmf//cFzWEv17HjTOr129jkt++uHMif0cAAQQQQCBLgVwH7ix3nLIRqLdA+IZGvd7pXu86FqU8/wZJpcBXlH2JqmeSG2BF30fq3zgBvxfafyVe42rClhBAAAEEEEAgLEDg5nhAoE4CBO46QZoFIx80okOjILQQuOtnS0nlFAgPKa80EV4595q9QgABBBBAIP8CBO78txE1LIgAgbt+DUXgrp8lJbWGQHgoeqVHZlpDgb1EAAEEEEAgfwIE7vy1CTUqqACBu34NR+CunyUllV9Ar5m79dZbg8kho2Y/L78Ce4gAAggggEA+BQjc+WwXalVAAQJ3/RqNwF0/S0oql4AmjHz44YeDiTY1EZ8mi9OM+G6yv0qveSuXAHuDAAIIIIBAsQQI3MVqL2qbYwECd/0ah8BdP0tKKpeAAvcNN9xgr7zyyno7luQ96OXSYG8QQAABBBDIvwCBO/9tRA0RaDkBAnfLNTk7nEIg/Fo99zENJdcr5wYNGpToNZEpNseqCCCAAAIIINABAQJ3B/D4KAIIZCNA4M7GlVLLIfD444/bL3/5y+C99O797gcccIDttNNOhO1yNDF7gQACCCBQIgECd4kak11BAAEEEEAAAQQQQAABBBDIjwCBOz9tQU0QQAABBBBAAAEEEEAAAQRKJEDgLlFjsisIIIAAAggggAACCCCAAAL5ESBw56ctqAkCCCCAAAIIIIAAAggggECJBAjcJWpMdgUBBBBAAAEEEEAAAQQQQCA/AgTu/LQFNUEAAQQQQAABBBBAAAEEECiRAIG7RI3JriCAAAIIIIAAAggggAACCORHgMCdn7agJggggAACCCCAAAIIIIAAAiUSIHCXqDHZFQQQQAABBBBAAAEEEEAAgfwIELjz0xbUBAEEEEAAAQQQQAABBBBAoEQCBO4SNSa7ggACCCCAAAIIIIAAAgggkB8BAnd+2oKaIIAAAggggAACCCCAAAIIlEiAwF2ixmRXEEAAAQQQQAABBBBAAAEE8iNA4M5PW1ATBBBAAAEEEEAAAQQQQACBEgkQuEvUmOwKAggggAACCCCAAAIIIIBAfgQI3PlpC2qCAAIIIIAAAggggAACCCBQIgECd4kak11BAAEEEEAAAQQQQAABBBDIjwCBOz9tQU0QQAABBBBAAAEEEEAAAQRKJEDgLlFjsisIIIAAAggggAACCCCAAAL5ESBw56ctqAkCCCCAAAIIIIAAAggggECJBAjcJWpMdgUBBBBAAAEEEEAAAQQQQCA/AgTu/LQFNUEAAQQQQAABBBBAAAEEECiRAIG7RI3JriCAAAIIIIAAAggggAACCORHgMCdn7agJggggAACCCCAAAIIIIAAAiUSIHCXqDHZleYLrFtn9srf3q9rRXps1sk26dqprmVSGAIIFEvg/deW2/srV9a10ht8Yvu6lkdhCCCAAAIIILC+AIGbowKBOgkseGWtjZn2D1tb37wd1O7fBne1/XbaoE41pRgEECiSwKo7brG3b7iq7lXeoHcf++C/X2qdt/5Y3cumQAQQQAABBBD4pwCBmyMBgToJDL9htf3xrxmkbTPbuIvZPed0q1NNKQYBBIoisHbJYnt92BGZVbfrfgfYB797SWblUzACCCCAAAKtLkDgbvUjgP2vm8Dg/1xlb/1jXd3K8wuaedYmttlG9R1a/sorr9hPf/pTmz17tr300kv297//3Xr06GGf/OQn7fDDD7eDDjrINttss8z2qZULvuSSS+z555+3K6+80rbaaquA4s477wz+/xVXXGGf+9znWpmHff+XwLvP/dbe+PbwzDw23PmztvkVN3a4/HvvvddOPvnkVOV84hOfCI733XbbLdXnWLnYApz7it1+1B4BBNILELjTm/EJBCoKFClwr1q1yq666iqbPHlyELK7detmPXv2tK5du9qbb75pixYtCvZxhx12sNGjR9vgwYOtU6f6hv1WP4zmzJlj3/72twPjgw8+2F599VW7++67rW/fvnbppZfaJpts0upE7L+ZEbg5DMomwLmvbC3K/iCAQJwAgTtOiL8jkFCgKIH7nXfese9///t200032cc+9jE78cQT7bjjjrPNN9+8bU//8Ic/BL2s9913n3Xu3DkI3eq9InQnPBgSrqaRBbrxsWDBguCmx6GHHmqjRo2yD3/4wwlLYLWyCxQtcGtkxg033BCcW6KWP//5z8H55I033qCHu+wHcMT+ce5r0YZntxFoUQECd4s2PLtdf4GiBO6JEyfa+PHj7aMf/ahddtll1r9//4oY69ats+uvv97+8z//Mwjj+vfAgQPrD0eJCCAQKUDg5uBAAAEEEECg2AIE7mK3H7XPkUARArd6rkeOHGkLFy60H/zgB3bUUUdVFVRv+HnnnWd33HGHHXLIIUHoDg91Vih/6qmn7JZbbrEnn3zS1HOlnq099tjDRowYYTvvvHNb+ddee23Qs37++ecHf/MXbUflVPr7Cy+8YFOnTrVf//rXwXB3PWe+66672je/+c3gJkC45931ns2fP3+9beiZ0X79+tmZZ55pvXr1avu7e/70+OOPtx/96Efrfc7VvdLfNQR/2rRpds899wTPwWv51Kc+FTwDf+yxx643NLzafr722mtB3R5++GGLqku4cnoW8rrrrrNhw4YF7emPQFD7/Nu//ZtNmTIlsD/ggAPanrOdMGFCsB217e9+97ug3b761a8Gf//4xz++nkGattaHa2kHt9HnnnvOZB53TGn9Wtpu3rx5wUgC3UiK641t9immlQJ3+Byx7777BqM/Hn/8cXv77bdtl112saFDhwbnIY268Ze030N9XvNX6LGOaouOjwMPPDBYpZZjutq5I3x+1Xfvv/7rv4I5M9x2tM1Kx6d//G6wwQbBeV0jZS6//PJg7g1/0SMrp512mr311lt24YUX2o9//GOrdI4Mf86NVlCddF7SeTjJM/dR9a/nuU+/FSov7Obvs7M/9dRT7YILLrDvfOc7wW+MTPXd17nz6aefDj62++67B+c+//fElZn1b1At5760x4nO8YwuafYZne23qgCBu1Vbnv2uu0ARAre7wNxzzz1NgWvrrbeOdXjssceCcLLRRhu1u9hSANOFiy7w9By4fsw1+ddf//rX4Eddofiiiy4KhklrqSVwaxt6zlwXecuXL2/bhnvOXMOwNRz+u9/9rnXp0qXdRbFuLig4uovzNWvW2OLFi4OLd/Xqq94K4LWGNn1OF6zati50P/jBDwbbe++999q2s/feewejCNx29JlqF53OSOslCdyubTRaQReP2267bbv2dBfZemb/6quvDi4ydVH57rvv2qc//Wm7//77rXv37rblllva0qVLA+PevXuvN/JBwUA3WyZNmhT4aX/0OdfW2nf/sQN3YZemHeLaW8eUjsUTTjih7eYCgTv2K1x1hXpPmtaRIeXu+NeNQN0E0vdVc0u8//77bTezdJNNN+Xc973W72H4nKQbZBtvvHGbk45D932oFLjTHNPVAvfPf/7z4Pzx+uuvtwuOtQQpjVrSOS3q5tsvfvGL4Dv6la98xcaOHWv//u//bsuWLQv2ee3atfanP/0p+N/hc+ZHPvKR4AakbrJmHbjTnvt001g3bnU+qnQTQDcWVGfdENbjUfvtt1/buVfn1lmzZtnKlSuD/dW/dSNXvydnnXWWKaC7m5dx56R6/QbFbafSua+W44TA3bHzJZ9GoFYBAnetcnwOAU+gCIFbF6o333yzfeMb3wgupJI8k60Qpt4T9TTpwuXII48M9vyhhx6ys88+O/jf55xzTtCbq3CrizeFP62rCcEU7LfffvuaAvdvfvOb4AJIF0/qnVFY1MWfLk4UtH74wx8GoU/bP+WUU9oFbv0fv3fob3/7W7DuL3/5y+CC082qXEtoC/dGq0dJtq5n+I9//GPw/x955JFgQjRdDLvZ3qMC9+9//3s7/fTT7dlnnw32I0ng1jOwCqBPPPFExZ4tzXquXp3DDjuszUr7rBsFulDUBasuLmWqmxjyvPXWW003ChTQdcGtZcaMGUFPuUK2LtqPOeaYtrbW8aQ21qJedNe7Vu1iMKodqh1TM2fODEK/bhaEH2+ope3o4f6/k1ceA7dqp5nLNYJDI1n0fVdA0v//y1/+Eny31NutpdbvYThwh0O1/rsLa7ohVSlwpzm3RAXucL1VXkd6uHWz001EpmDm33zTd0bB/mc/+5n9x3/8hx1xRPvXzMUFN+eRVQ93Lec+t0+33357xVFRzkM3FhXIdbPRnXvlrdE++g3QOVu/WdOnTw/O01rU+6+ArqVRv0G1nPvi2q3SeY7AzaUrAs0RIHA3x52tllAg74Fbd/EVXtXToRCmcJdkCV98uuHeuthRL8lPfvKToEz9Ew7v6lEdM2ZM0GugbWmYXtoe7vAFlSZ20zDIDTfcsF2VXRD8zGc+09ZjH3cRohsB48aNa3eRVktoc2F2p512Cm4ubLfddu3q5i4iVR8FRPUsaakUuLWvGg2gtvnsZz9rv/rVrxIF7nBoUE+/ArMzqnSRHR4Sq9Csmy7hnsJwCHA3V1yoV+CpNNxfYUj7p3/Cjx2kbYfVq1cHN0MUrBUOvvWtb613Q8gdQ+F9raXtCNz5DtzbbLNNxTkj3Pddw3813HyLLbYIXqWnc0za76H77tx4441BIBswYEAbSi2BWx+udG6JCtz67+qR/sIXvhCMNOlo4HZ1fvTRR9cL1e5RItXR3QANn6zivqtZBu6OnPtcr71GbLlQ7fZLw/M1uki/Q+rpDp979XiCbijq9ZduCZ/Hjj766OA3QovORQr1Wf4G1Xrui2s3AneSKxzWQaAxAgTuxjizlRYQyHvgrhSckzRL+HOu11VDPdWjrKHkSZ7pCwfDpM9wu22oh92/IHb1dr3v6nlxwwarXYQoBOtGgZ4RDvf0pA1tujhTcFZvsHp8FRQrLe4Za/XO6xnCqMDtelH233//oFdZQThJD7fK09Bb3TxRL3X4YtpdZGvUgevxcjYaPuq8/Hq7gOBGQcydOzd4znXTTTcNbppo1IK/6H3i7gaOLmQVftK2gxsiqiH5rgx/O+qZP+OMM+xDH/qQafI/PRKRtu1UJoH7/2Tz2MOt1xCqtzE8zFs1do9IaAi2jl/Nx1Dr91Dl6fupsOufw2oJ3FHnlkqB292M0yMgej5co1Q6Gri1PxptovOrf/PN3ZTQ6KRKcz3EBbcsA3dHzn0a9q/RV/qt0PGw1157BQe2u0moc0q4bd3NzvD5OHyOcecFPSKj84sW/c5l/RtU67kvrt0I3EmucFgHgcYIELgb48xWWkCgFQK3C8u1BJbwM3rVDoc02wj3DLiQGvXssHtOUf/2n/t2oS3uMHUhOOqC3P+8m9gnHCD8Hm5XlsKEgqZ6tzU0O2ng1mgCjTDQkMTwTQT3vL6bMEgjEJyNepWiwrOzcAFAPWYahl5tcqJqNz78512j2sE9j679CT9HGjZ1n1XPpruQTtt24cDt3jfvtqFh9nr8YZ999gmeha32aqu4Y6Vef2/FSdOibmL53zv1Dqv30h/6neR76G6a/fa3vw3ClZ4Vd0tc4E56TKs8P3C7Hl091qJRIbpp6X+/qk3OFt43/3n5Sjff3GgknVfCI23C5cQFt7CHb6vn3zX8Xz3AbpLMpJOmdfTcpzbUTRO9TSPck+3OJRoJEZ7o0517w49GVXJwr6vT3+ImV6zHb1Ct575ajpNqn1Fb6qaFHtfQUHwWBBConwCBu36WlNTiAnkP3Gqeej3D3ZHA7Sbc8g8XNwFXmsCtMvwAm+QixJ/MzIU2N/GbXzc3SVvawO2HVz3H7dfXDZNVyNAz1dUmWYr6irlg73q21EusXne96zbckx13Ya3yawnclQJK2nZIGpxVRx1DfuBO2nbhwK2e0nC4d4FeIUgXnJdeemnQi9rMpRUDd9QomFoDd6XvodpYIzc0IaAbnp40cFeb3ds/t/jf53CPrh6TefDBByMDtx/sXf3cBJAaEh2ep8KFP5Xpbr650Scf/vCHgxEwesbbX+LOC+Hh6rox0bVr16CI8ORyKldD+zUcO2ngrse5Tzca1Y6f//zn24aVu5FF7ias21937vWf2Xd/959vThK46/EbVOu5L+rmcrXjxH1Goyyi2lLn0u9973vBI0IsCCBQHwECd30cKQUBK0Lgrtcs5R0J3EmHlCfZRrh3wfVaVLt41BBEPTepoeB6bZcClYZipx2WnLaH2z0TqOerw4Fbw0ndcG09c6jZwmsJ3P4zmv/4xz+CId6avTwcJpyNZn32e/XcV7iWwO16uFUPN/w/bTto4jdZ6HVtbrh4ktNK2rYLB+5KrwVT2+pCXbPjV3oVXpI61XOdVgzcUXNM1Bq43Q2p8PfQDeNVr6ye1w3PDxHXw6329SdkjDq3hL/PmnhQPfJuNIsCc6WbAXEBuNq50Z8oUZOB6ZxT7dGXuO1VG1JeaZJMvdHCTUgZdsri3OeGj7vHivTIi4aZ6yapP4rHbV+P2FQKk7UE7nr8BtV67otrt7RDynXzSedencPD86LU83xGWQi0qgCBu1Vbnv2uu0ARAnf4PdzhmX6jMPQDrJlc9R7ncPiIeyWLytMzmJrU5utf/3rwHFzaSdPc85qalTjqGW73DJ/ef53kGW7Vyw271LPN7lnhtKEt/H7rqAvZ8HDHSs9w6+JbF2sKdprszF0A1hK4wxPMyUHl6uIyPMxS++4u0OQWZeq2ryGiGtruLto03DpqGHol07iLQf8zqp9uEqj3Lum8APpM2raLC9zhv1fb57qfQCIKbMXAHQ7GYRZ3TlCY0o0kzWDu3jOf9nuoXmA9iqEhwy4cum3VErijzi3h77OGXqu+bjRL+PitxzPcKs+d4xWEdXPxmmuuCd41HX7G2T/U4r6rcc9wa6SI5lbQdnRO1aRk1QJ3Pc992hc3QZpc+/btG9y4k2d4Ekmt5wJ31LHiznUaDaDgqZFCOndn/RtU67kvrt3SBm7VI8nvbqPOfWwHgTIJELjL1JrsS1MFihC4BaQLCYVh9X6qJ89NNOPjKTDq2Tg9A6eewPCrmMJ39SvNUu5mu9b7qd1zg2kDd5pZyvXsmT8xmPbH74XSf3M3C7QPumjXc5C1hLaksyPrFWG68HWvy3IXfXo1jy6I9thjj3azhdcSuLVfbsber33ta0Fo1cWvH1zDw7yrtZveXeuGpKaZpTxNaPDbQW2oOundxJXqpn3U3zTpU58+fYJ/a9KpWtoubvSEm5xNk3ZF3WRo1MmmFQN3pVmk5e2GIIdnpa7le+huhj3wwANV3+Gc5rVgUecW933+8pe/HPS6avJBN5oli8DtbgZqNJNe2ygfDR3WNt2rCbMK3HoNos65OqdWC9z1Pve577MeA9HbIjSCKXzOdfvrzr377rtvuzbQ38OzlLtHc/Tfk85S3pHfoFrPfVkEbt2M1Q3yJUuWRN6UbdS5j+0gUCYBAneZWpN9aapAUQK3eq3Vc3nTTTcFk0KpJ1PPJocvxl555ZXg7xqOqEUBSJNvhV/9FfXeUE16pYs79dxqUiN3oZc2cGu79X4Hanj4o3rH3DONtYS2Wt//G34XbPhZZHfw1hq4XW+/LpR0s8KfMEjlhwO3nrkMvz89/B5uf4K0er+HO6oddNNAIy+06IL9hBNOaHvv+pNPPmkXX3yx6SaOXhmmC2Edj7W0XbXArXbV64R00c6Q8uSnVNcO/kRelUrwh+6q51dLeGLF8HuSw+/hVm9qeERILd9DvetevaAa0h2eVMvVtZYe7qhjOrxPmuwvXPcsArfKdL33ekRF5wMN0dd5PmqJC27Verj1e6LZ0dWzrRtgOqfGDSlXPep57nMTR+ocoUeE9PYC1UP/Di/hc6/ewqBzSPfu3du9h1ufD9+obNRvUC3nvrh2S9vDrXbWDXndaGdIefJzH2sikESAwJ1EiXUQSCBQlMCtXdFFknqEdTGoyYM0dNZNoOImCNN6eh5Ow+80y3Y4bOtvughWb4Z6ElSGmwzNTX6mQKuLS12Ahy+mkz7D7bah4K4LID0n7CbGcnVUvf0Zx6tNJOPqpte+aFijLrrCF71RM4NHhWD1hOqiTSFQZWoCLg1D1Gtq3n77bfMnUNK2whd9lXpyaw3cKttNFqT/rZsq/kV2eEi5npWeM2dO0G6quwK7jBV+NPJBr/Zyi44XBZNJkyYF++W3tT6v40Qh2R0ntbSDf0y59tZoBD02oOXQQw8Net816qLWtnMXov6kaeHt9O7dOwje/fv3T/Dtz26VVuzh1gRYuvjX8ajvlI4/tb++77rZon/C749P8z3UOUnhRjPUR03gGJ4MTL2PX/nKV4LveS3HdDhwH3PMMe1Gs4SP3zSjQ+JGaLg5FR5//HHTcawwrAAVtcQFt6hJ08KTDKpt3I1ZDcGu1sOtetT73Oee01fZ4TczhPfZnXv1znVNGqZFoVy/XzoedBPy3HPPNbWTO4/pWGjEb1At5764dqsWuP1J09xEfDq/y+Giiy4KzrUsCCBQHwECd30cKQWBQkya5jeTfrCnTZsWzGatC1pdeCjk7LjjjkHvni4Co4YhukCs4cdTp041XdzpQk8XseqdGj58eLvXKtXSw+3qq/dmqxdFAdFdGGko9pAhQ2zgwIHtbgZUmx1bFxK6EfDNb36z3edq6SV1dVP4VxCdNWtWWyjUkFhdrOhZVPWYVLroUw+0nqvUEMjw0pHA7V4vo16bSu+yDvcsKkzqlUhq/5dffjm4MNckbnpmUZ/3F10QqrfntttuC4bCqywdK3qFVviVQO5ztbSDO6ZUL93MUY+VylGgl6naW8elnr93Sy1t5y5E/deCqUwdv3rMotI+NeM014qBWze+9M+Pf/zj4DuvRd8XhTj/+572exi+4ZW0Pd2NuFqOafd9rtSjq+3Xe9I0t096bEg3Q6PeaR7e97jgVu21YJXOqVHlOfsszn3uERWF/fCbGSqde3WzVTcU1Quum6W6WaCbo7qR415t5h8bWf8G1XLui2u3aoG70kz7Op/rhmul39Wk3xXWQwCBygIEbo4MBOokUKQe7jrtMsXkTMAF7v3222+9CYNU1aihvDnbDaoTEihK4K5Ho3XkZlPS7Sv0acK+SvM7+GW4wKJHYzTqo0iLAreGB7u5GIpU91rq6gK3eqw1IsqNgKkUuKNGWdWyXT6DAAIIJBEgcCdRYh0EEggQuBMgsUpmAm4iqKgJgwjcmdFnWjCBu768rRC43XwOGibsJpOsr2L+StMIKAXpamE6/FqyESNG5G8nqBECCJRWgMBd2qZlxxot8KUfvp3pJmeetYlttlGnTLdB4cUSUMjW8616nlVD2vUMt5uRWBMm+Qs93MVqX9WWwF3fNitr4NbcEVp0PtCkVxotoGeZ9ay0P/9GfUWbV5rmXNCbBDQs/IILLgjezqBHaTQZXqWFwN28tmLLCLS6AIG71Y8A9r9uAv9x9xr71bP/vOip9/LZj3e2y7+xUb2LpbyCC/jPVsZNdkPgLmCDr33P/nrA3plVfJOhJ1u3oSdnVn6aghlSnkar/br+vASa7E/PcOvZ8bIu4efxw5O2Rd1gIHCX9UhgvxDIvwCBO/9tRA0LIrD2fbMrHlhjzy1+v641/sRWH7ARX+5iW25G73ZdYUtQmHq4NZvs7bffHvRsazK4r3/965E9WgTuYjb6ey88ZytvnGDvv/F63XZg3cq3bKP9D7JuJ32rbmV2tKBGBO6O1jGvn9d3e9SoUcFEiArbY8aMCSaILPNy4403BhPrfehDHwpmFtcw8fDs9f6+E7jLfDSwbwjkW4DAne/2oXYIIIAAAggggAACCCCAAAIFFSBwF7ThqDYCCCCAAAIIIIAAAggggEC+BQjc+W4faocAAggggAACCCCAAAIIIFBQAQJ3QRuOaiOAAAIIIIAAAggggAACCORbgMCd7/ahdggggAACCCCAAAIIIIAAAgUVIHAXtOGoNgIIIIAAAggggAACCCCAQL4FCNz5bh9qhwACCCCAAAIIIIAAAgggUFABAndBG45qI4AAAggggAACCCCAAAII5FuAwJ3v9qF2CCCAAAIIIIAAAggggAACBRUgcBe04ag2AggggAACCCCAAAIIIIBAvgUI3PluH2qHAAIIIIAAAggggAACCCBQUAECd0EbjmojgAACCCCAAAIIIIAAAgjkW4DAne/2oXYIIIAAAggggAACCCCAAAIFFSBwF7ThqDYCCCCAAAIIIIAAAggggEC+BQjc+W4faocAAggggAACCCCAAAIIIFBQAQJ3QRuOaiOAAAIIIIAAAggggAACCORbgMCd7/ahdggggAACCCCAAAIIIIAAAgUVIHAXtOGoNgIIIIAAAggggAACCCCAQL4FCNz5bh9qhwACCCCAAAIIIIAAAgggUFABAndBG45qI4AAAggggAACCCCAAAII5FuAwJ3v9qF2CCCAAAIIIIAAAggggAACBRUgcBe04ag2AggggAACCCCAAAIIIIBAvgUI3PluH2qHAAIIIIAAAggggAACCCBQUAECd0EbjmojgAACCCCAAAIIIIAAAgjkW4DAne/2oXYIIIAAAggggAACCCCAAAIFFSBwF7ThqDYCCCCAAAIIIIAAAggggEC+BQjc+W4faocAAggggAACCCCAAAIIIFBQgVIG7hUrVthNN91kM2bMsOeff95WrlxpvXv3tkGDBtno0aOtV69e6zXXQw89ZEOHDrUlS5ZENuWdd95phx9+eEGbmmojgAACCCCAAAIIIIAAAgg0UqB0gfvll1+2U045xR5++GHbdNNNg3DdpUuXIEgvXbrUdg/wT+IAACAASURBVNhhBxs/frwNHjy4nfN1111nI0aMqGpP4G7kocm2EEAAAQQQQAABBBBAAIFiC5QqcK9ZsyYIzTfffLMddthhdvnll7f1ZqvX+7zzzrOJEyfagAEDbOrUqbb99tu3td6YMWOCIH7ttdfaaaedVuxWpfYIIIAAAggggAACCCCAAAJNFyhV4F6wYIENGTLE1q5da7fddpv17du3HfDy5ctt2LBhdv/999uUKVOCIeRa3nrrLTvxxBPtiSeeCIL4fvvt1/SGoQIIIIAAAggggAACCCCAAALFFihV4L7vvvvs3HPPDZ7XVi939+7d12sd9YBr+Pi4ceNMvdpaNNz8qKOOstWrV9v06dOtT58+xW5Vao8AAggggAACCCCAAAIIINB0gVIF7jjNd955x0499VSbPHlyu8D92GOPBb3du+yyi5111lnBUPRHHnkkKG7gwIF25pln2pe+9CXr1KlT3Cb4OwIIIIAAAggggAACCCCAAAKBQEsF7meeeSYYcr5q1apg6Pg+++wTIPzkJz+xY445JugZ13PgXbt2tc0339yWLVtmixcvDiZfGzt2bPCP/saCAAIIIIAAAggggAACCCCAQJxAywTu119/PZi9XDON63ltTY7mwvOFF15oF198sW299dbBv0866STr3LlzEL613qWXXmrvvfeeXXHFFXbcccfFmfJ3BBBAAAEEEEAAAQQQQAABBFqjh1th+5xzzgme69YQcf1bvdlaNMGaeq7vueceO/nkk+3ss89uN3R83bp1dtFFFwX/HHjggXbLLbfYFltswaGDAAIIIIAAAggggAACCCCAQFWB0vdwv/rqq8Ez2OrZ3muvvYIe61133TXVYTFnzhw7/vjjg17vW2+91XbfffdUn583b16q9VkZAQQQQAABBBBAAAEEEEAgncBuu+2W7gMNWLvUgVuvCRs1apTNnj3b9t13X5swYYLtuOOOqVn1HPcRRxxh6ilXD7eCe5qFwJ1Gi3URQAABBBBAAAEEEEAAgfQCBO70ZjV/YubMmcEw8oULF9rRRx9tV199tW211VYVy9Ow8tdee8223HLLoBfbXxYtWmRHHnmkvfHGGzUF7pp3gg8igAACCCCAAAIIIIAAAggUVqB0Pdx65nratGnBs9grV660kSNH2gUXXGDdunWr2EjqBdfM5XoHt2YuHzBgwHrrPfTQQ8Frw7bZZptgRvPtttuusA1OxRFAAAEEEEAAAQQQQAABBBojULrAfccddwTPbCtAn3/++TZ69OiKvdaOV8PE9Xz2vffea5qtXP+E37etmcr1bu5rrrnGhg8fHgxL79KlS2Nah60ggAACCCCAAAIIIIAAAggUVqBUgVtDv4cNG2Z637aCsz/jeFQrTZkyxU4//fTgfdvh14K9/fbbdskllwQhe9ttt7XJkyfbHnvsUdjGpuIIIIAAAggggAACCCCAAAKNEyhV4L7sssuCV3wlWcaNG2djxowJVlUvtl77ddVVVwXD0PXKsO7du9uSJUts6dKltsMOO9j48eNt8ODBSYpmHQQQQAABBBBAAAEEEEAAAQTK8x7uVatWBUO+9fx2kiUcuLW+nv2eNWuWXXnllfb0008HQVvBe9CgQcGw9F69eiUplnUQQAABBBBAAAEEEEAAAQQQCARK1cNNmyKA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dkZBBBAAAEEEEAAAQQQQACBvAgQuPPSEtQDAQQQQAABBBBAAAEEEECgVAIE7lI1JzuD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dkZBBBAAAEEEEAAAQQQQACBvAgQuPPSEtQDAQQQQAABBBBAAAEEEECgVAIE7lI1JzuDAAIIIIAAAggggAACCCCQFwECd15agnoggAACCCCAAAIIIIAAAgiUSoDAXarmZGcQQAABBBBAAAEEEEAAAQTyIkDgzktLUA8EEEAAAQQQQAABBBBAAIFSCRC4S9Wc7AwCCCCAAAIIIIAAAggggEBeBAjceWkJ6oEAAggggAACCCCAAAIIIFAqAQJ3qZqTnUEAAQQQQAABBBBAAAEEEMiLAIE7Ly1BPRBAAAEEEEAAAQQQQAABBEolQOAuVXOyMwgggAACCCCAAAIIIIAAAnkRIHDnpSWoBwIIIIAAAggggAACCCCAQKkECNylak52BgEEEEAAAQQQQAABBBBAIC8CBO68tAT1QAABBBBAAAEEEEAAAQQQKJUAgbtUzcnOIIAAAggggAACCCCAAAII5EWAwJ2XlqAeCCCAAAIIIIAAAggggAACpRIgcJeqOYu5My8ve9+mz3nXnnh5ra1+Z10xdyKi1ht36WR79u5sx+61ofX+yAdKtW/sDAIIIIAAAggggAACCFQXIHBzhDRVQGF71JTVtua9plYj84133cDsymEbE7ozl2YDCCCAAAIIIIAAAgjkR4DAnZ+2aMmafH/mGnv4+ZKn7X+17L47bWDnD+7aku3MTiOAAAIIIIAAAggg0IoCBO5WbPUc7fPB41eVbhh5FK+Gl99zziY50qcqCCCAAAIIIIAAAgggkKUAgTtLXcqOFfjSD9+OXadMK8z6brcy7Q77ggACCCCAAAIIIIAAAlUECNwcH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RKGbhXrFhhN910k82YMcOef/55W7lypfXu3dsGDRpko0ePtl69elU8EObPn2+XXXaZPfroo7Z48eJEn+GI6pgAgbtjfnwaAQQQQAABBBBAAAEE8itQusD98ssv2ymnnGIPP/ywbbrppkG47tKliy1ZssSWLl1qO+ywg40fP94GDx7crlUefPBBGzVqlL3wwgvWs2dP69GjR9tn+vXrZxMmTLD+/fvntyULWjMCd0EbjmojgAACCCCAAAIIIIBArECpAveaNWtsxIgRdvPNN9thhx1ml19+eVtvtnq9zzvvPJs4caINGDDApk6dattvv30AtGjRIhs2bJg988wzNnbs2OCfrl27WvgzRx11lN1www3WvXv3WFRWSC5A4E5uxZoIIIAAAggggAACCCBQLIFSBe4FCxbYkCFDbO3atXbbbbdZ375927XG8uXLg2B9//3325QpU2zo0KHB36+++mo744wz7Oijj7ZJkyZZt27d2j7nPjN37tzgb4ccckixWjjntSVw57yBqB4CCCCAAAIIIIAAAgjULFCqwH3ffffZueeeGzx7rV7uSr3R6gG/7rrrbNy4cTZmzBhbtWqVDR8+3KZNm9YuhIdFf/SjH9l3vvMdO+ecc4JnvFnqJ0Dgrp8lJSGAAAIIIIAAAggggEC+BEoVuONo33nnHTv11FNt8uTJbYFbz3ZruPiyZcuCYeYabu4vd911lx1xxBHBc9/6LMPK46ST/53AndyKNRFAAAEEEEAAAQQQQKBYAi0VuPWMtoacq1db4XqfffYxNwxdzaZh6Lvuuut6LThnzhw7/vjjbYsttrA777wzmFSNpT4CBO76OFIKAggggAACCCCAAAII5E+gZQL366+/HsxersB84okn2rXXXhtMjJYkTCdZJ39NW4waEbiL0U7UEgEEEEAAAQQQQAABBNILtETgVtjW89d6rnvgwIHBv/Wct5YkYTrJOtXo582bl75lWuQTYx/4dIvs6T93c9wBL7TU/rKzCCCAAAIIIIAAAgg0SmC33XZr1KYSb6f0gfvVV1+1M888M+jZ3muvvYKe7fCw8SRhOsk6BO7Ex1y7FQnctbnxKQQQQAABBBBAAAEEEGgvQOBu8BGh57NHjRpls2fPtn333dcmTJhgO+64Y7tavPjii3bssccG/2369OnWp0+f9WrpAnePHj1sxowZts022zR4T8q7OYaUl7dt2TMEEEAAAQQQQAABBFpdoLQ93DNnzgyGkS9cuDB4v7betb3VVlut197MUt7crwCBu7n+bB0BBBBAAAEEEEAAAQSyEyhd4F63bl3wTu2zzz7bVq5caSNHjrQLLrjAunXrVlExyXu4L7zwQrv44ot5D3cGxyGBOwNUikQAAQQQQAABBBBAAIFcCJQucN9xxx3BM9urV6+2888/30aPHm2dO3euiq3e7zPOOCPoCZ80aVK7cL58+XIbNmyYzZ07N/jbIYcckouGK0slCNxlaUn2AwEEEEAAAQQQQAABBHyBUgXuRYsWBeFY79tWr7R6uTt16hTb6uHPjRkzJvicesRXrFhh5513nk2cONEGDx5skydPtu7du8eWxwrJBQjcya1YEwEEEEAAAQQQQAABBIolUKrAfdlll9nYsWMTtcC4ceNM4dot4We+e/bsaZogTc93L1261Pr16xdMuNa/f/9EZbNScgECd3Ir1kQAAQQQQAABBBBAAIFiCZQmcIefxU7SBH7g1mfmz59vCu2PPvqoLV68OHhX96BBg4Jh6b169UpSLOukFCBwpwRjdQQQQAABBBBAAAEEECiMQGkCd2HEqWg7AQI3BwQCCCCAAAIIIIAAAgiUVYDAXdaWLch+EbgL0lBUEwEEEEAAAQQQQAABBFILELhTk/GBegoQuOupSVkIIIAAAggggAACCCCQJwECd55aowXrQuBuwUZnlxFAAAEEEEAAAQQQaBEBAneLNHRed5PAndeWoV4IIIAAAggggAACCCDQUQECd0cF+XyHBAjcHeLjwwgggAACCCCAAAIIIJBjAQJ3jhunFapG4G6FVmYfEUAAAQQQQAABBBBoTQECd2u2e272msCdm6agIggggAACCCCAAAIIIFBnAQJ3nUEpLp0AgTudF2sjgAACCCCAAAIIIIBAcQQI3MVpq1LWlMBdymZlpxBAAAEEEEAAAQQQQMDMCNwcB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AECdzHbrTS1JnCXpinZEQQQQAABBBBAAAEEEPAECNwcEk0VIHA3lZ+NI4AAAggggAACCCCAQIYCBO4McSk6XoDAHW/EGggggAACCCCAAAIIIFBMAQJ3MdutNLUmcJemKdkRBBBAAAEEEEAAAQQQ8AQI3BwSTRUgcDeVn40jgAACCCCAAAIIIIBAhgIE7gxxKTpegMAdb8QaCCCAAAIIIIAAAgggUEwBAncx2600tSZwl6Yp2REEEEAAAQQQQAABBBDwBAjcHBJNFSBwN5WfjSOAAAIIIIAAAggggECGAgTuDHEpOl6AwB1vxBoIIIAAAggggAACCCBQTIGWCNyzZs2yk046yU4//XQbM2ZMxZZ66KGHbOjQobZkyZLIlrzzzjvt8MMPL2ZL57TWBO6cNgzVQgABBBBAAAEEEEAAgQ4LlD5wP/XUUzZy5EibO3eujRs3LjJwX3fddTZixIiqoATuDh9v6xVA4K6/KSUigAACCCCAAAIIIIBAPgRKG7jXrVtnd911l5177rm2cOHCQLta4FbP9/jx4+3aa6+10047LR+t0wK1IHC3QCOziwgggAACCCCAAAIItKhAKQP3Sy+9ZD/4wQ+CwK1lww03tBUrVkQG7rfeestOPPFEe+KJJ2zq1Km23377tejh0PjdJnA33pwtIoAAAggggAACCCCAQGMEShe433zzTTvhhBNs5syZ1qdPH/ve975ns2fPtuuvvz4ycOu57aOOOspWr15t06dPDz7H0hgBAndjnNkKAggggAACCCCAAAIINF6glIH7/PPPt759+9rRRx9t3bp1C57N1jPaUUPKH3vssWDCtF122cXOOussu/zyy+2RRx4JWmPgwIF25pln2pe+9CXr1KlT41uo5FskcJe8gdk9BBBAAAEEEEAAAQRaWKB0gbtSW8YF7p/85Cd2zDHHWO/evW3NmjXWtWtX23zzzW3ZsmW2ePFi23TTTW3s2LHBP/obS/0ECNz1s6QkBBBAAAEEEEAAAQQQyJcAgdvMLrzwQrv44ott6623Dv6tV4h17tw5CN+aRO3SSy+19957z6644go77rjj8tWCBa8NgbvgDUj1EUAAAQQQQAABBBBAIFKg5QP32rVrg57re+65x04++WQ7++yz2w0d12znF110UfDPgQceaLfccottscUWHFJ1EiBw1wmSYhBAAAEEEEAAAQQQQCB3Ai0fuJO0yJw5c+z4448Per1vvfVW23333ZN8rG2defPmpVq/lVYe+8CnW2l3bdwBL7TU/rKzCCCAAAIIIIAAAgg0SmC33XZr1KYSb4fAnYBKz3EfccQR9vrrrwc93HvttVeCT/3fKgTuaC4Cd6pDiZURQAABBBBAAAEEEEAgQoDA3aRDI27SNA0rf+2112zLLbcMerH9ZdGiRXbkkUfaG2+8UVPgbtJuF2KzDCkvRDNRSQQQQAABBBBAAAEEEKhBoOV7uBcsWGBDhgwJ3sE9depUGzBgwHqMDz30UPDasG222cY0o/l2221XAzUfqSRA4Oa4QAABBBBAAAEEEEAAgbIKtHzg1jBxPZ997733BrOV65/w+7Y1U7nezX3NNdfY8OHDbcKECdalS5eyHg8N3y8Cd8PJ2SACCCCAAAIIIIAAAgg0SKDlA7ecp0yZYqeffnrwvu3wa8Hefvttu+SSS4KQve2229rkyZNtjz32aFDTtMZmCNyt0c7sJQIIIIAAAggggAACrShA4DYL3ret135dddVVtnLlSuvdu7d1797dlixZYkuXLrUddtjBxo8fb4MHD27FYyTTfSZwZ8pL4QgggAACCCCAAAIIINBEAQL3v/D1vu1Zs2bZlVdeaU8//XQQtBW8Bw0aZKNHj7ZevXo1sZnKu2kCd3nblj1DAAEEEEAAAQQQQKDVBVoicLd6I+d5/wnceW4d6oYAAggggAACCCCAAAIdESBwd0SPz3ZYgMDdYUIKQAABBBBAAAEEEEAAgZwKELhz2jCtUi0Cd6u0NPuJAAIIIIAAAggggEDrCRC4W6/Nc7XHBO5cNQeVQQABBBBAAAEEEEAAgToKELjriElR6QUI3OnN+AQCCCCAAAIIIIAAAggUQ4DAXYx2Km0tCdylbVp2DAEEEEAAAQQQQACBlhcgcLf8IdBcAAJ3c/3ZOgIIIIAAAggggAACCGQnQODOzpaSEwgQuBMgsQoCCCCAAAIIIIAAAggUUoDAXchmK0+lCdzlaUv2BAEEEEAAAQQQQAABBNoLELg5Ip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R3ZutQAAIABJREFU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CNwZ4lJ0vACBO96INRBAAAEEEEAAAQQQQKCYAgTuYrZbaWpN4C5NU7IjCCCAAAIIIIAAAggg4AkQuDkkmipA4G4qPxtHAAEEEEAAAQQQQACBDAUI3BniUnS8AIE73og1EEAAAQQQQAABBBBAoJgCBO5itltpak3gLk1TsiMIIIAAAggggAACCCDgCRC4OSSaKkDgbio/G0cAAQQQQAABBBBAAIEMBQjcGeJSdLwAgTveiDUQQAABBBBAAAEEEECgmAIE7mK2W2lqTeAuTVOyIwgggAACCCCAAAIIIOAJELg5JJoqQOBuKj8bRwABBBBAAAEEEEAAgQwFWiJwz5o1y0466SQ7/fTTbcyYMZGc8+fPt8suu8weffRRW7x4sfXu3dsGDRpko0ePtl69emXYDK1bNIG7dduePUcAAQQQQAABBBBAoOwCpQ/cTz31lI0cOdLmzp1r48aNiwzcDz74oI0aNcpeeOEF69mzp/Xo0cOWLFliS5cutX79+tmECROsf//+ZT8eGr5/BO6Gk7NBBBBAAAEEEEAAAQQQaJBAaQP3unXr7K677rJzzz3XFi5cGHBGBe5FixbZsGHD7JlnnrGxY8cG/3Tt2tVWrFhh5513nk2cONGOOuoou+GGG6x79+4NaprW2AyBuzXamb1EAAEEEEAAAQQQQKAVBUoZuF966SX7wQ9+EARuLRtuuGEQnqMC99VXX21nnHGGHX300TZp0iTr1q1b27GwfPnyIIyrh1x/O+SQQ1rxOMlsnwncmdFSMAIIIIAAAggggAACCDRZoHSB+80337QTTjjBZs6caX369LHvfe97Nnv2bLv++usrBu5Vq1bZ8OHDbdq0aTZlyhQbOnToek3yox/9yL7zne/YOeecEzzjzVI/AQJ3/SwpCQEEEEAAAQQQQAABBPIlUMrAff7551vfvn2DHmv1Vo8YMcKuu+66ioFbz2lruPiyZcts6tSpNmDAgPVaSD3lRxxxhA0ePNgmT57MsPI6HsME7jpiUhQCCCCAAAIIIIAAAgjkSqB0gbuSbrXAvWDBAhsyZEjwsdtuu8123XXX9YqYM2eOHX/88bbFFlvYnXfeGUyqxlIfAQJ3fRwpBQEEEEAAAQQQQAABBPIn0PKBO0mYTrJO/pq2GDUicBejnaglAggggAACCCCAAAIIpBcgcCfovSZwpz+wkn6CwJ1UivUQQAABBBBAAAEEEECgaAIE7gYE7nnz5hXtuGhYfcc+8OmGbSsPGxp3wAt5qAZ1QAABBBBAAAEEEECgdAK77bZb7vap5QP3iy++aMcee2zQMNOnTw9mNvcX18Pdo0cPmzFjhm2zzTapGpLAHc1F4E51KLEyAggggAACCCCAAAIIRAgQuJt0aDBLeZPgE2yWIeUJkFgFAQQQQAABBBBAAAEECinQ8j3cSd7DfeGFF9rFF1/Me7gzOMQJ3BmgUiQCCCCAAAIIIIAAAgjkQqDlA7da4eqrr7YzzjgjeG/3pEmTgnd3u2X58uU2bNgwmzt3bvC3Qw45JBcNV5ZKELjL0pLsBwIIIIAAAggggAACCPgCBG4zW7RoURCqn3nmGRszZoydffbZQehesWKFnXfeeTZx4kQbPHiwTZ482bp3785RVEcBAncdMSkKAQQQQAABBBBAAAEEciVA4P5Xc8ycOTMYMr5w4ULr2bOnaYK0JUuW2NKlS61fv342YcIE69+/f64arwyVIXCXoRXZBwQQQAABBBBAAAEEEKgkQOAOqcyfP98uu+wye/TRR23x4sXWu3dvGzRokI0ePdp69erFEZSBAIE7A1SKRAABBBBAAAEEEEAAgVwItETgzoU0lagoQODmwEAAAQQQQAABBBBAAIGyChC4y9qyBdkvAndBGopqIoAAAggggAACCCCAQGoBAndqMj5QTwECdz01KQsBBBBAAAEEEEAAAQTyJEDgzlNrtGBdCNwt2OjsMgIIIIAAAggggAACLSJA4G6Rhs7rbhK489oy1AsBBBBAAAEEEEAAAQQ6KkDg7qggn++QAIG7Q3x8GAEEEEAAAQQQQAABBHIsQODOceO0QtUI3K3QyuwjAggggAACCCCAAAKtKUDgbs12z81eE7hz0xRUBAEEEEAAAQQQQAABBOosQOCuMyjFpRMgcKfzYm0EEEAAAQQQQAABBBAojgCBuzhtVcqaErhL2azsFAIIIIAAAggggAACCJgZgZvDoKkCBO6m8rNxBBBAoJACLy9736bPedeeeHmtrX5nXSH3IarSG3fpZHv27mzH7rWh9f7IB0q1b+xMtgJ8L7L1pXQEahUgcNcqx+fqIkDgrgsjhSCAAAItI6BQMWrKalvzXrl3uesGZlcO25jQXe5mrtve8b2oGyUFIVB3AQJ33UkpMI0AgTuNFusigAACCHx/5hp7+PmSp+1/NfO+O21g5w/uSqMjECvA9yKWiBUQaJoAgbtp9GxYAgRujgMEEEAAgTQCB49fVbph5FH7r+Hl95yzSRoe1m1RAb4XLdrw7HYhBAjchWim8laSwF3etmXPEEAAgSwE+N3IQpUyiy7A96LoLUj9yyxA4C5z6xZg3/iBKEAjUUUEEEAgRwL8buSoMahKbgT4XuSmKagIAusJELg5KJoqwA9EU/nZOAIIIFA4AX43CtdkVLgBAnwvGoDMJhCoUYDAXSMcH6uPAD8Q9XGkFAQQQKBVBPjdaJWWZj/TCPC9SKPFugg0VoDA3VhvtuYJ8APBIYEAAgggkEaA3400WqzbKgJ8L1qlpdnPIgoQuIvYaiWqMz8QJWpMdgUBBBBogAC/Gw1AZhOFE+B7Ubgmo8ItJEDgbqHGzuOu8gORx1ahTggggEB+BfjdyG/bULPmCfC9aJ49W0YgToDAHSfE3zMV4AciU14KRwABBEonwO9G6ZqUHaqDAN+LOiBSBAIZCRC4M4Kl2GQC/EAkc2ItBBBAAIF/CvC7wZGAwPoCfC84KhDIrwCBO79t0xI14weiJZqZnUQAAQTqJsDvRt0oKahEAnwvStSY7ErpBAjcpWvSYu0QPxDFai9qiwACCDRbgN+NZrcA28+jAN+LPLYKdULgnwIEbo6EpgrwA9FUfjaOAAIIFE6A343CNRkVboAA34sGILMJBGoUIHDXCMfH6iPAD0R9HCkFAQQQaBUBfjdapaXZzzQCfC/SaLEuAo0VIHA31puteQL8QHBIIIAAAgikEeB3I40W67aKAN+LVmlp9rOIAgTuIrZaierMD4TZey+/aKumT7V3nnzM1q1eVaLWNeu08SbWZY8BtsmxQ22D3n1KtW/sDAIINEeA343muLPVfAvwvch3+1C71hYgcLd2+zd971v9B0Jh+41vD7d1a/5/e28C/9tU7/8vl865hiIhN4QcqehShjJlvnXUkYc5QqZCyByXMhdRMguJg4jIjTSYTslVpigVRYkUEjJ2xPV/vPbP+v73d5/9+ezhu/f+rLXfz/14eCjf/VnD8/1+r7Vea9ozR26LNgsw26TJbr6Tz0F0twmZtCFghID1fsOImalmRQLERUVgvA6BDgkguDuETVazErDeQTxz9CFu5oxrTbjG5LU3cG849BgTdaWSEIBAewSs9xvtkSXlmAkQFzFbj7L3nQCCu+8WDrx+1juIJ6at3btt5INcTtvLF7hqRuAeSfEgAIHQCVjvN0K3D+UbDQHiYjTcyRUCZQgguMtQ4p3WCFjvIP62/iqtsQ0x4QWvuzXEYlEmCEAgIgLW+42ITEVROyRAXHQIm6wgUJEAgrsiMF5vloD1DgLB3aw/kRoEINB/Atb7jf5bmBrWIUBc1KHGbyDQDQEEdzecyWUAAesdBIKb0IAABCBQjYD1fqMaLd62QoC4sGJp6hkjAQR3jFbrUZmtdxAI7h45M1WBAAQ6IWC93+gEMplER4C4iM5kFNgQAQS3IWOHWFXrHQSCO0SvpEwQgEDIBKz3GyHbhrKNjgBxMTr25AyBIgII7iJC/L1VAtY7CAR3q+5F4hCAQA8JWO83emhSqtQAAeKiAYgkAYGWCCC4WwJLsuUIWO8gENzl/IS3IAABCHgC1vsNPAECeQSIC/wCAuESQHCHaxsTJbPeQSC4Tbg5lYQABBokYL3faBAlSfWIAHHRI2NSld4RQHD3zqRxVch6B4HgjstfKS0EIDB6Atb7jdFbgBKESIC4CNEqlAkC/48AghtPGCkB6x0Egnuk7kfmEIBAhASs9xsRmowid0CAuOgAMllAoCYBBHdNcPysGQLWOwgEdzN+RCoQgIAdAtb7DTuWpqZVCBAXVWjxLgS6JYDg7pY3uWUIWO8gENyEBAQgAIFqBKz3G9Vo8bYVAsSFFUtTzxgJILhjtFqPymy9g0Bw98iZqQoEINAJAev9RieQySQ6AsRFdCajwIYIILgNGTvEqlrvIBDcIXolZYIABEImYL3fCNk2lG10BIiL0bEnZwgUEUBwFxHi760SsN5BILhbda+oE7//sf9zl9zyL/ez+19xL770atR1yRZ+zkmzufdPmd1tterr3JQ3/1uv6kZl2idgvd9onzA5xEiAuIjRapTZCgEEtxVLB1pP6x0EgjtQxxxxsSS29zr/RTfz5REXpOXsJ8/h3Mnbz4nobplz35K33m/0zZ7UpxkCxEUzHEkFAm0QQHC3QZU0SxOw3kEguEu7iqkXj75yprvxNz1X269ZdJ13zeEO3XiyKftS2YkRsN5vTIwev+4rAeKir5alXn0ggODugxUjroP1DgLBHbHztlj0j5zwQu+2kQ/Cpe3lV+8/V4s0SbpvBKz3G32zJ/VphgBx0QxHUoFAGwQQ3G1QJc3SBKx3EAju0q5i6kXrcWHK2FS2MgHiozIyfmCAAHFhwMhUMVoCCO5oTdePglvvIBDc/fDjpmthPS6a5kl6/SJAfPTLntSmGQLERTMcSQUCbRBAcLdBlTRLE7DeQSC4S7uKqRetx4UpY1PZygSIj8rI+IEBAsSFASNTxWgJILijNV0/Cm69g0Bw98OPm66F9bhomifp9YsA8dEve1KbZggQF81wJBUItEEAwd0GVdIsTcB6B4HgLu0qpl60HhemjE1lKxMgPioj4wcGCBAXBoxMFaMlgOCO1nT9KLj1DgLB3Q8/broW1uOiaZ6k1y8CxEe/7EltmiFAXDTDkVQg0AYBBHcbVEmzNAHrHQSCu7SrmHrRelyYMjaVrUyA+KiMjB8YIEBcGDAyVYyWAII7WtP1o+DWOwgEdz/8uOlaWI+LpnmSXr8IEB/9sie1aYYAcdEMR1KBQBsEENxtUCXN0gSsdxAI7tKuYupF63FhythUtjIB4qMyMn5ggABxYcDIVDFaAgjuaE3Xj4Jb7yAQ3P3w46ZrYT0umuZJev0iQHz0y57UphkCxEUzHEkFAm0QQHC3QZU0SxOw3kEguEu7iqkXrceFKWNT2coEiI/KyPiBAQLEhQEjU8VoCSC4ozVdPwpuvYNAcPfDj5uuhfW4aJon6fWLAPHRL3tSm2YIEBfNcCQVCLRBAMHdBlXSLE3AegeB4C7tKqZetB4XpoxNZSsTID4qI+MHBggQFwaMTBWjJYDgjtZ0/Si49Q4Cwd0PP266FtbjommepNcvAsRHv+xJbZohQFw0w5FUINAGAQR3G1RJszQB6x0Egru0q5h60XpcmDI2la1MgPiojIwfGCBAXBgwMlWMlgCCO1rT9aPg1jsIBHc//LjpWliPi6Z5kl6/CBAf/bIntWmGAHHRDEdSgUAbBBDcbVAlzdIErHcQCO7SrmLqRetxYcrYVLYyAeKjMjJ+YIAAcWHAyFQxWgII7mhN14+CW+8gENz98OOma2E9LprmSXr9IkB89Mue1KYZAsRFMxxJBQJtEEBwt0GVNEsTsN5BILhLu4qpF63HhSljU9nKBIiPysj4gQECxIUBI1PFaAkguKM1XT8Kbr2DQHD3w4+broX1uGiaJ+n1iwDx0S97UptmCBAXzXAkFQi0QQDB3QZV0ixNwHoHgeAu7SqmXrQeF6aMTWUrEyA+KiPjBwYIEBcGjEwVoyWA4I7WdP0ouPUOAsHdDz9uuhbW46JpnqTXLwLER7/sSW2aIUBcNMORVCDQBgEE92tUb7jhBrfddtu5Rx55ZCDnyy+/3G2yySZt2MFsmtY7CAS3WdcfWnHrcYFXQGAYAeID/4DArASIC7wCAuESQHC/ZpszzzzT7bbbbkMtheBu3pGtdxAI7uZ9qg8pWo+LPtiQOrRHgPhojy0px0uAuIjXdpS8/wQQ3K/Z+IADDnAnnHCCO+OMM9yuu+7af8sHUkPrHQSCOxBHDKwY1uMiMHNQnMAIEB+BGYTiBEGAuAjCDBQCArkEENzOuWeffdbtsMMO7mc/+5mbPn26W3fddXGXjghY7yAQ3B05WmTZWI+LyMxFcTsmQHx0DJzsoiBAXERhJgpplACC27nk3Pbmm2/uXnzxRXfJJZe4ZZZZxqg7dF9t6x0Egrt7n4shR+txEYONKOPoCBAfo2NPzuESIC7CtQ0lgwCC2zl38803JxemLbfccm7fffd1J554opsxY0biHWussYbbe++93Xrrredmm202PKZhAtY7CAR3ww7Vk+Ssx0VPzEg1WiJAfLQElmSjJkBcRG0+Ct9zAghu59yll17qttxySzdlyhQ3c+ZMN3nyZDfffPO5xx57zD388MNunnnmcQceeGDyj/7G0xwB6x0Egrs5X+pTStbjok+2pC7NEyA+mmdKivETIC7ityE16C8BBLdz7rDDDnNHHnmkW3jhhZN/77jjjm722WdPxLcuUTvuuOPcyy+/7E466SS39dZb99cbRlAz6x0EgnsEThdBltbjIgITUcQREiA+RgifrIMlQFwEaxoKBgFnXnC/8sorycr11Vdf7XbZZRe33377jds6/uqrr7ojjjgi+WfDDTd0F1xwgZt//vkruc4dd9xR6X1LLx/4w3dYqq770gfvHVfft352+Kfo+gbnoePO6FuVWqmP9bhoBSqJ9oYA8dEbU1KRBgkQFw3CJKmoCay44orBld+84C5jkVtuucVtu+22yar3hRde6FZeeeUyPxt7B8E9GJf1DgLBXSmUzLxsPS7MGJqK1iJAfNTCxo96ToC46LmBqV5pAgju0qjCelHnuDfddFP35JNPJivcq666algFjLg01rdAsaU8YudtsejW46JFtCTdAwLERw+MSBUaJ0BcNI6UBCHQGAFWuJ1z2lb+xBNPuAUWWCBZxc4+Dz74oNtss83c008/jeBuzPX+X0LWOwgEd8MO1ZPkrMdFT8xINVoiQHy0BJZkoyZAXERtPgrfcwLmBffdd9/tttlmm+Qb3NOnT3err776LCa/4YYbks+GLbLIIsmN5osvvnjP3aK76lnvIBDc3flaTDlZj4uYbEVZuydAfHTPnBzDJ0BchG8jSmiXgHnBrW3iOp99zTXXJLeV65/097Z1U7m+zX366ae7nXfe2Z122mlu0qRJdj2m4Zpb7yAQ3A07VE+Ssx4XPTEj1WiJAPHREliSjZoAcRG1+Sh8zwmYF9yy7/nnn+/22GOP5Hvb6c+CPf/88+6oo45KRPaiiy7qzjvvPPe+972v5y7RbfWsdxAI7m79LZbcrMdFLHainKMhQHyMhju5hk2AuAjbPpTONgEEt3PJ97b12a9TTjnFPffcc27KlClu3nnndY888oh79NFH3VJLLeVOOOEEt/HGG9v2lhZqb72DQHC34FQ9SNJ6XPTAhFShRQLER4twSTpaAsRFtKaj4AYIILhfM7K+t3399de7k08+2d12222J0Jbwnjp1qttnn33ckksuacAduq+i9Q4Cwd29z8WQo/W4iMFGlHF0BIiP0bEn53AJEBfh2oaSQQDBjQ+MlID1DgLBPVL3CzZz63ERrGEoWBAEiI8gzEAhAiNAXARmEIoDgRQBBDfuMFIC1jsIBPdI3S/YzK3HRbCGoWBBECA+gjADhQiMAHERmEEoDgQQ3PhAKASsdxAI7lA8MaxyWI+LsKxBaUIjQHyEZhHKEwIB4iIEK1AGCOQTYIUbzxgpAesdBIJ7pO4XbObW4yJYw1CwIAgQH0GYgUIERoC4CMwgFAcCrHDjA6EQsN5BILhD8cSwymE9LsKyBqUJjQDxEZpFKE8IBIiLEKxAGSDACjc+ECAB6x0EgjtApwygSNbjIgATUISACRAfARuHoo2MAHExMvRkDIFCAmwpL0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3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0QFbAzAAAgAElEQVT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8BG4eijYwAcTEy9GQMgUICCO5CRLzQJgHrHQSCu03vijdt63ERr+UoeRcEiI8uKJNHbASIi9gsRnktEUBwW7J2gHW13kEguAN0ygCKZD0uAjABRQiYAPERsHEo2sgIEBcjQ0/GECgkgOAuRMQLbRKw3kEguNv0rnjTth4X8VqOkndBgPjogjJ5xEaAuIjNYpTXEgEEtyVrB1hX6x0EgjtApwygSNbjIgATUISACRAfARuHoo2MAHExMvRkDIFCAgjuQkS80CYB6x0EgrtN74o3betxEa/lKHkXBIiPLiiTR2wEiIvYLEZ5LRFAcFuydoB1td5BILgDdMoAimQ9LgIwAUUImADxEbBxKNrICBAXI0NPxhAoJIDgLkTEC20SsN5BILjb9K5407YeF/FajpJ3QYD46IIyecRGgLiIzWKU1xIBBLclawdYV+sdBII7QKcMoEjW4yIAE1CEgAkQHwEbh6KNjABxMTL0ZAyBQgII7kJEvNAmAesdBIK7Te+KN23rcRGv5Sh5FwSIjy4ok0dsBIiL2CxGeS0RQHBbsnaAdbXeQSC4A3TKAIpkPS4CMAFFCJgA8RGwcSjayAgQFyNDT8YQKCSA4C5ExAttErDeQSC42/SueNO2HhfxWo6Sd0GA+OiCMnnERoC4iM1ilNcSAQS3JWsHWFfrHQSCO0CnDKBI1uMiABNQhIAJEB/OvXz/fe6FS6a7l35+s3v1xRcCtlb1os0251xu0vtWd3NttZ2bY8oy1RMw+gviwqjhqXYUBBDcUZipv4W03kEguPvr2xOpmfW4mAg7ftt/AtbjQ2L76c/s7F6dObPXxp5t0mQ338nnILpLWtl6XJTExGsQGAkBBPdIsJOpJ2C9g0BwEwt5BKzHBV4BgWEErMfHM0cf4mbOuNaEk0xeewP3hkOPMVHXiVbSelxMlB+/h0CbBBDcbdIl7UIC1jsIBHehi5h8wXpcmDQ6lS5NwHp8PDFt7d5tIx9kfG0vX+CqGaV9w/KL1uPCsu2pe/gEENzh26jXJbTeQSC4e+3etStnPS5qg+OHJghYjw/6DRNuXrmS1uOiMjB+AIEOCSC4O4RNVrMSsN5BMHAiKvIIWI8LvAICwwhYjw/6DeKDfsO56/97bhwBAtEQQHBHY6p+FpSB0yr9NOyAWi143a2m6lu3stbjoi43fmeDgPX4QHDb8POqtbQeF1V58T4EuiSA4O6SNnnNQsB6B8HAiaBgpYKVCqKgGgH6DSZqq3mMjbetx4UNK1PLWAkguGO1XE/Kbb2DQHD3xJEbrob1uGgYJ8n1jID1+KDf6JlDN1Qd63HREEaSgUArBBDcrWAl0bIErHcQDJzKeoqt96zHhS1rU9uqBKzHB/1GVY+x8b71uLBhZWoZKwEEd6yW60m5rXcQDJx64sgNV8N6XDSMk+R6RsB6fNBv9MyhG6qO9bhoCCPJQKAVAgjuVrCSaFkC1jsIBk5lPcXWe9bjwpa1qW1VAtbjg36jqsfYeN96XNiwMrWMlQCCO1bL9aTc1jsIBk49ceSGq2E9LhrGSXI9I2A9Pug3eubQDVXHelw0hJFkINAKAQR3K1hJtCwB6x0EA6eynmLrPetxYcva1LYqAevxQb9R1WNsvG89LmxYmVrGSgDBHavlelJu6x0EA6eeOHLD1bAeFw3jJLmeEbAeH/QbPXPohqpjPS4awkgyEGiFAIK7FawkWpaA9Q6CgVNZT7H1nvW4sGVtaluVgPX4oN+o6jE23rceFzasTC1jJYDgjtVyPSm39Q6CgVNPHLnhaliPi4ZxklzPCFiPD/qNnjl0Q9WxHhcNYSQZCLRCAMHdClYSLUvAegfBwKmsp9h6z3pc2LI2ta1KwHp80G9U9Rgb71uPCxtWppaxEkBwx2q5npTbegfBwKknjtxwNazHRcM4Sa5nBKzHB/1Gzxy6oepYjwthfPn++9wLl0x3L/38Zvfqiy80RDaMZGabcy436X2ru7m22s7NMWWZMApFKUoTQHCXRsWLbRCw3kEwcGrDq+JP03pcxG9BatAmAevxQb/RpnfFm7b1uJDYfvozO7tXZ86M14glSj7b5MluvpPOQXSXYBXSKwjukKxhsCzWOwgGTgadvkSVrcdFCUS8YpiA9fig3zDs/EOqbj0unjn6EDdzxrUmnGPy2hu4Nxx6jIm69qWSCO6+WDLSeljvIBg4Req4LRfbely0jJfkIydgPT7oNyJ34JaKbz0unpi2du+2kQ9yFW0vX+CqGS15Esm2QQDB3QZV0ixNwHoHwcCptKuYetF6XJgyNpWtTMB6fNBvVHYZEz8gLlYxYWdfyQWvu9VUfWOvLII7dgtGXn46CDqIyF24leJbj4tWoJJobwhYjw8Ed29cudGKEBeMpxp1KBJrlACCu1GcJFaVAB0EHURVn7HwvvW4sGBj6lifgPX4QHDX950+/5K4YDzVZ/+OvW4I7pQF77rrLnf88ce7m266yT388MNuypQpburUqW6fffZxSy65ZOy2DrL8dBB0EEE65ogLZT0uRoyf7AMnYD0+ENyBO+iIikdcMJ4akeuRbQkCCO7XIF177bVur732cvfee69bbLHF3EILLeQeeeQR9+ijj7qVVlrJnXbaaW6VVWwFcwn/mfArdBC2fIozR+VCxnpclKPEW1YJWI8PBLdVzx9eb+KC8RSRES4BBLdz7sEHH3Tbb7+9u/POO92BBx6Y/DN58mT31FNPuYMOOsidddZZbvPNN3dnn322m3feecO1ZoQlo4Ogg4jQbVsvsvW4aB0wGURNwHp8ILijdt/WCk9cMJ5qzblIeMIEENzOuVNPPdXtueeebosttnDnnnuum3vuucfAPv7444kYv/3225O/TZs2bcLQSeD/J0AHQQdBPMxKwHpc4BMQGEbAenwguImPPALEBeMpIiNcAuYF9wsvvOB23nlnd/HFF7vzzz/fbbfddrNY69hjj3UHH3yw23///ZMz3jzNEaCDoINozpv6k5L1uOiPJalJGwSsxweCuw2vij9N4oLxVPxe3N8amBfcOqet7eKPPfaYmz59ult99dVnsfYVV1zhNt10U7fxxhu78847j23lDcYDHQQdRIPu1JukrMdFbwxJRVohYD0+ENytuFX0iRIXjKeid+IeV8C84L777rvdNttsk5j4oosucssvv/ws5r7lllvctttu6+aff353+eWXJ5eq8TRDgA6CDqIZT+pXKtbjol/WpDZNE7AeHwjupj2qH+kRF4yn+uHJ/ayFecFdRkyXeaef7tF+regg6CDa97L4crAeF/FZjBJ3ScB6fCC4u/S2ePIiLhhPxeOt9kqK4C6xeo3gbi8w6CDoINrzrnhTth4X8VqOkndBwHp8ILi78LL48iAuGE/F57V2Sozg7kBw6zvePBCAAAQgAAEIQAACEIAABCDQHgF9WSq0x7zgvu+++9xWW22V2OWSSy5xyyyzzCw28ivcCy20kLvsssvcIossUsmOCO5KuHgZAhCAAAQgAAEIQAACEIBAZQII7srI2v8Bt5S3z5gcIAABCEAAAhCAAAQgAAEIWCRgfoW7zHe4DzvsMHfkkUfyHW6LEUKdIQABCEAAAhCAAAQgAAEI1CRgXnCL26mnnur23HNPt8UWW7hzzz3XzT333GM4H3/8cbf99ts7bU/Q36ZNm1YTNT+DAAQgAAEIQAACEIAABCAAAUsEENzOuQcffDAR1Xfeeac74IAD3H777ZeI7qeeesoddNBB7qyzznIbb7yxO++889y8885ryT+oKwQgAAEIQAACEIAABCAAAQjUJIDgfg3clVdemWwZf+CBB9xiiy3mdEGaznc/+uijTpeenXbaaW6VVWx9cqCmT/EzCEAAAhCAAAQgAAEIQAACEHDOIbhTbnDXXXe5448/3t10003u4YcfdlOmTHFTp051++yzj1tyySVxGAhAAAIQgAAEIAABCEAAAhCAQGkCCO7SqHgRAhCAAAQgAAEIQAACEIAABCBQngCCuzwr3oQABCAAAQhAAAIQgAAEIAABCJQmgOAujYoXIQABCEAAAhCAAAQgAAEIQAAC5QkguMuz4k0IQAACEIAABCAAAQhAAAIQgEBpAgju0qh4EQIQgAAEIAABCEAAAhCAAAQgUJ4Agrs8K96EAAQgAAEIQAACEIAABCAAAQiUJoDgLo2KFyEAAQhAIFYC999/v7v99tvdO9/5Trf88svHWg3KDQEIQAACEIBAZAQQ3JEZjOJ2Q2DmzJnue9/7nvvWt77lbrnlluS77PPMM497+9vf7tZcc0230047uXe/+93dFIZcINASgbSf33nnnU6iVM+73vUut/baa7tddtklEaezzTZbSyVoNtlnnnnGfec733GXXnqp+9WvfpXEbfY5//zz3XbbbddsxqTWGwK0/b0xZW5FzjzzTHf66ae7Sy65JGnn9Pz4xz92O+64ozvxxBPdRhtt1G8ADdXuH//4h/vEJz7hrrzySvelL33JHXDAAeNSnujfGyomybxG4NFHH3Uf+9jH3Oqrr+6OOuqopE9/6aWX3Kc//Wn31FNPuW984xvu9a9/PbxaJIDgbhEuScdJ4Nprr3WHH364+9///d+kAlOmTHHzzTefe+WVV9wf/vAHp45k3nnndXvssYf73Oc+5yZPnhxnRSm1aQI333yzO/DAA8f8fLHFFnNvfvObx/m5Jpk22WQTd8wxx7hFF100aF633nqr22effcbqky2s6qLB9CmnnOLmn3/+oOtC4UZDgLZ/NNy7zPV3v/ud23rrrd2//du/uY9//OPuhRdeSCbW3/jGN7oLL7zQveUtb+myONHmNVFBXfT7aMEEXHAJ7S9/+ctuq622cqusskoy0XTVVVcl/ftuu+0WcMn7UTQEdz/sSC0aIqCVsf333z+Z8ZPQOOSQQ5JVbf9oBe2MM85wX/3qV91zzz3nDjvsMLfffvtFswLYECaSiZzAT3/602T1+t5773Uf+tCH3BFHHOFWXHFFN/vssyc10yqfBqFf+MIX3H333efWWWcdd9ZZZyWTTyE+jz/+uNt+++2d6rXxxhsnA+rlllturKiqlyYTfP1CrANlGi0B2v7R8u8y93vuuccdeuihbsaMGUm2H/nIR5K+fOmll+6yGFHnVSSYJ/r3qOEEWnj166eddpo7++yzk75fuzS1wr3zzjvTN3ZgMwR3B5DJIg4Cv/3tb90222zjfv/73yedsYR33gD91VdfTRqtgw8+OFkpmz59ultrrbXiqCSlNE/gwQcfTMTpT37yE7fXXnsl2wEH7dLQFvMddtghEbL6tyabQtzRcfnllyfbGz/1qU+54447jsGDeS+vBoC2vxov3obARAV10e8hDIG+EUBw982iAddH5yk33XRTd9ttt81SyqWWWspdcMEFbtVVV53lbxK4GvDr7NVNN92UnMvU9ledpda5oRVWWKGRWmu7zec///lkxU/nPBdaaKGB6T755JPJmS+dgdl1113Hzn0df/zxyTbdvDNNeYlpG4/qJcGgFXX//PnPf07S0PkoX1+t3GnL7JJLLjn2Xjq/qVOnJiuSN954Y7L6/p73vCfZJrTFFlvkChCdcf3617+ezPLffffdSZqeq+q0xhprjFu5L6qbr0u67v43Sk9izfpzxRVXJDGQ98i+5513XnJcIfs8//zzyblkxYjOWmuworPVWpnRDgtthyz7VPFzpXn99dcnvq6tl+eee66bNm1akpXuNth2222TSSf5r3xHj0T6nnvumcSs4kmPYqLoSfuNZt/1/6+77rrcc9hKKx0zagd0dlt81F7otz//+c+dzq29973vTc6uffKTn3RveMMbxhUjHX9iqO12Krce+f/ee+/t1ltvvdw4qOrTZW3o20m1Mek2Uf//M5/5TLIFUPUJIZ58fIvXBz/4wWRL7gILLDCLqdPvleU2kbatyNeyf68SE4Pafh/bdeqXPv+qVSitQOlMpWJd7UGeL/r40yqVjkl87Wtfc9/+9reTlat3vOMdSTszqG2Qj6nt//73v+9+85vfJP3Fwgsv7FZeeeUk1hXj6cnmOm2/Z6x+Rn3cj370o6Rt8Plosi8dW4P6CtVJR7f+9a9/JfGgoy2qWzY+fH6+vXrooYfGtRHD+iIxV1sg5sPa4ap+lfd+Wmjq72ojtcMo+2Tfy44RBpWlTptWp15Fgrnu3wf1K76MGpvpOJ92LKXbx3Qbk61POibL+qPS8G2x7298H+fTH1bWNtr7Oj48qD8pipc6PsFvhhNAcOMhnRHwga8zVG9729vGdegaCGuQrG2t6UcdoTojDSg0KPDnqR977LGkMdRgRB2WhOhELnbyF0pIfJYVy3ngigYm2d/kCe70qqI/V+vrq4GXBgV+a6/PTyuWd9xxh9PqpQS5zptrIKUnbxVT24UlJlTvvLO7GhRp2/yWW245VuSiuiG4i0PJD8o98/QvJKB1aU/24hLZVAOGH/7wh8nFfbLvHHPMMXafgLZOa7C92mqrFRbgiSeeSM4tKi3FlAYuRY8mlbRyrMmA3Xff3Z166qlJrOUNNvwlLLqQSOX058Ik1P3z9NNPJwNvH8v+v2ugr/cllLVaLeGg+M62FT4W/AD02WefTVbf//KXvySDZTFUW5HllLct3vus+OqSRB0ZUX5KU2UU7+yxkTqTSBIHYqe406PLmrRTwN8JkY7rQQMkLwr1WwmiY489tsh0rf89PchdZJFFkt0+66677rh8VXdNzFxzzTXJf68qSKu2bVUr3VTb34TgVn+nyamTTz55zPf139SWZ9tkH3/y83//9393V199dRJTaj/y/MpzSR8nUZqym55HHnkk6Q+G+fygvjGv7Veafpu+fNrnJSGWF1t5ceXPW6ts+rqA3tFE+CDBPUykDotblVNba9U+di24B01U6XytLnfUxIGeqoK7SptWNWb0fl1B7fMa9PthIlZ+LSa6fyS7SOPtm+1XlJ8mdr74xS8mOxN1Xjk97vH9kfxeW6vVrvpdXHUFd1vtfR0fHia4607q1PEXfuMcghsv6IxAUeOVVxA/m6nVJwlrDaw18y5BqYG/H3Tqfw9aOSxTQa26S4hoVjJv0FgmDb1TJEqz6WQFt1bnDjrooET0a8VbKwMLLrig+9vf/pYMVDWo01Z35ZPOT/9buwM0UFtppZWSVT4JCK2c+NVyL378IOZPf/qTO/roo8ed31E+mry46KKLEp7pmyuL6obgLvaSqoPy9MrLBz7wgWQFVvbVI1vJvooR/U3/XmKJJYYWwvv5yy+/nPi5biwt88gPZd/04DBvYOT/m3ZbqKyTJk2aJflhfiS/1SSAbhFO+386kWzM+EHDXXfdlayCaQLiK1/5ytgNxH/84x8Tn/6f//kft/nmmyerh34XgU9L6X/0ox9NxLqfsNIkgV+h12rghhtuOC7mygrHdEynY9Tb0Me1BnsaEGpCISsoFKvaqaILnQbtgihjx6bf8bbUriB9ck2Te1qNTD9Z4VCWW1rMl23b6tSvqba/amznxYEmJfQFDF3SqZjTUSX1dSeccELSViv2L7744kS8+lh74IEHkv9/5JFHJqvT6h/TPq9jUpqQm3vuuZNVYT/5oYkktR/673rU92lyW+US78suu2xMjNdp+3/xi18k4kgThspHq+3KS/GgOuj/q33wR7LyxIT+m/pCxYX8X88wAeHHC5pw05MWqYPEir//4Qc/+EHym64E9y9/+cukvdbkQ96xND/B5n26quCu0qbViZuuBbf8Rv7pdwMMEtyDJoX8zgeVW2Mo9QneHxW7n/3sZ5O2V+nvu+++43zN+1KZFe422/s6Plw3Xur4BL8ZTgDBjYd0RqCq4E4PDvIa0XQDrM5YA2Q/eKhaKW2t0+BA25QkNut+p7doYJItV1Y8SERJcPz6179OBhnps+GDBiRaEXnrW9+a1F8zuenHD0AkrPx2T3Xc6lSWXXZZd84558zC7IYbbkhYaHCf3ipcVDcEd7HXVR2Ue7Hyute9LvfIRXqwWGbF+rvf/W5yT8EyyyyTbD8tEui+Rr7c2nLqfSJPcGuQqEkfDSAluvOeYX6UHsRpNdgPstPpZGMmfVRl0NEUf0ZX76a3xfu0dPxCca9VNP+k2xetuEu0SCBUXeHWpXO6FVbtWV6MatuwtrtL6CvmNcmSFdyKXZVVeUuwhvJ4FhJU2pmg4wXZCQH5hNqZ97///cmKZ1XBXaVtq8Olqba/amznxYFW3775zW8m/pKeuBg2uSXBLfGsf9K7vLzPq43wk8hKR7aSH2s7rl/d9ty8r2qHR9523Sor3CqPJgHy7n5QbKkc2mYucaP4ysaV7/91lMVPMgwT3H7188UXX0xWKFXXMoJb+aqc66+/fnKEqyvBra3NqvdJJ52U7GpIHyvwdZcdNIGinXdVBXeVNq1O3HQtuH0MLL744sluJn/EwB9DHNav+J1Xaoc0vsqbDPZjJR1BUgwqNorGrHlx2WZ7P6jvGebDgwR3UbzU8Ql+g+DGBwIhUNR4ZYupbUMSftpuri2qEgnZR2ePJSD0TEQo5wmKOtiKRGmR4M7LU4MTrcJoC7ga+Lwz0jrTqc5krrnmGpeEXxnTVrmyK5qDtnQV1Q3BXewxVQfl2sGhy/nSgi+bi199HuQD6ffr+rn/XVrQZv1En9nR7eDamqfB+qBPbw3zIw2utdKrAfag72UPE9yDOPkBvgZa6R0iPq30f0vz8nXUiqOfoKgquCUydTSj7EA+O0D6z//8z2TlUsJKA8H0VxOKPa7dNzwLXVSntkZHFdJCzR9hkGjQQFartFUFd5NtWx6NujGRTatqbBe1pz59CWaJb30lIO1D3je1nTyv70vvFtF2Wu2cKnoGDc6Lyppt+7VNV0cBNHmrCZgyu8+ycaW7CuT32V0TeWX0k2OasJIv6rcSz0WC209KSMRpR43GG2XjtIjloL97oSrBrbKqP8/uXPGT3tp1JwGXrcuwvOu0aXXq0qXg9ju9dNGneKlfzJ7hH+aj2mWx2WabJVvJB+1g9EdLdIO9nzAuGrPmjZXabO/z+p4iH64bL3V8gt8guPGBQAgUNV6DBjDDOsC8RrJOdX0Hp4H1RIR7ehtkuhzaiqTLbdShq+H3F9IMujTN/za95VX/TdugtGLkV/J9fmUuXhk0Q/73v/896Yi0JVeTHPr+uCYy0quZyntQ3bK88yYEsu9oC6TOompAoVXMujsT6th6lL+pOigfdDYyXQe/Qqet1OmVoCbFRdEKt/LVpJgGQrL/sG96Fg3edRmYVnx08ZP8Wrs20hNJ2ZhJn0sfdv+CtotrNS0t4Hxag8R93mBlUBwM8umqAj2dp8SKhLYmBCQ+xHcid1U07ftpW+rsuyY8JO783QC+XdUdABKGsmtVwT2Rtq1MfZtq+wddiOj9QoJOfLJt9yCfzaa39tprJ9vM/cSzH+zrzGrRZXWDmEs0aVeVtn9rUlc7anRevMqFVGnGvi5FFzXl2SUdJ5pgUGxqFU7iR6u1/slL27PQ0RrFiPytSHBr1VPb2rXrRztPxEITA10KbtVN4w35oP6tSSk92h2g2NcEgo6z1BHcVdq0MnGSfadLwe3P2OucvXZM6GhQFcFddBGb6pae7FUfpJgZdtFvmkd6rNRme59Nu4wP142XOj7BbxDc+EAgBNoQ3OlGv+yWqzwcfqVcM/NNnOHOXtzhL+ZQ3mrIdSZPA68iwa1VCZ098r/XCqMuM9Pt1GkRPGjQNoiPzvhJgPhb0NNM/uM//iO5NErba/O2lOddSqLf+8us8gR39pIwdW7+Ujet/unM7qAV0UDct5FitCG4ywwmfOHbOMMtQahHwkIDRX3fe9j3rosEt1Yz5PfaseHPYubB9/FeNPDzv81beSiKv2GCu6xP1x2A+a856P4KCVidMQxtYiptS52B1w4HrcD73Tbp2+N1WVcdwV21basaqE21/YMuREy3dRJzauvUxhbFgSbSNNmgeFB7rUe31Ou/aUt4+pbyQef683zvqaeeSrbUKn50MWH60YVkyk83zedtKS/b9k9EcPvy6AiCtluvssoq48qYTVsiVXGs1U+VWRO5mtgoEtz+TO9GG22U8NClc10LbpVX7Wf6uIhfRNDkv47naIW/juAeNB6qY5u8mCpqd+v+Pduf6XiAdktoTKKxmY5X5V2aNyyeyvaR2QnuYRf9iomPzfRYqc32Ppt2GR+uGy9V21HeLybAGe5iRrzREIE2BLfvnPTt7IkI5aLOIQ+BLmZSJy3BqFnX9PnOvEGiVg8ktnWJmWZQtbpbNOD3+aYvztEsvnXCO0QAACAASURBVN+y6xvgQVsG8wR3+hZ0DaA0sNGZdXUaWknQ9iutxGc/91Q0QKy6pVxb6nRzswbiZc4fN+SGI02mDcHtV7h1w/+glS5f6TZuKdcASHbUNk4N4HU/gAa8g1Zii/xIZdUWUV0qJOGty4zSt5VnbylPr0wMW+H2+aa3nXufHXRefJjgzls1zPPpugMwnVOU0BYHXaYlsaoVuZC+g562pcSgVhY1UaDVOq2SajeBhIMEobZE1xHcVdq2OsHdVNs/LLa17VPn9NXW6bywVnDLxIGvj+875Ov+gi0vInQXh1YzxTn7ZH1Pq4Iqh59IlZjVkQXtjlHbr5jVjqMqq4fKc5BQGfTprjw7+bJq4kZ9nCYmdI5WojN9p0o2JvX/tfKpfzThpy8NFAlurYLrHR2D8Hc3ePt1ucLt+3Gd2Vf/q4kqf2+HYkW2yqvLMD+v06a1ETdFcVX2lnLtnFLM6GJcCe86xx7KCO6840xFY9a8dNts79Npl/XhuvFSxyf4zXACCG48pDMCRY1XtiC+MdNnTgad4daFQzrDrRW1iWwFV95VvsWavqwq79bwQQN/f5GMBtISmWUFt8rnzyFpplfCStuY8kREmqM/w60Vcv8brTpphV2zxBoEZ1eW/dn5N73pTa1fmlZU/s6cs6OMqgruMnw0ENF3r8uc4U77uT6TJZ/Q+cFhz0033ZRMKGmANOw73Jrt13ua0Enf6j1IBAwTx+nPI2U/hZcXM96n058tS+eb/rRZeouyT2vQtmXfBmnlz9/aXDSgytpMbZcGioMG8poE0d/FV7/NfmdYW4g18Nb56KLt+h258Vg2WdEoMai6SABqZV7b4NXmqb0r4jbITwady89r2+rWv4m2vyi2PRv/9QdtD5eoKvMZSk1AaYJH7bUmenW0qKh/TJ/h9r/x9z1kY8pz832M+ouJXJrmJ/bUlww6wy0e4q4VZjFQGdMTMv7TlRKi6XYqLSC0Aq72z69+6ljDoF1daf/TJLN8UnHvLysbleDWRKkmqnSkS3c0qO3UF0Y0ntGOtrqCu0qbVidu6gpqn1cZwa3JNtlHZ+z9Lo46gtu3Ffq83KCFGf1NO3S0824iZ7h9nLfR3tfx4brxUscn+A2CGx8IhEBVwV3llvImZqX9rY3aYnjooYcm5ybztsZqIKMtaFrJ0y3P6TNmRasWXnD71bGseNAgSnkrXc3wp1ezhgnuvBtJZXZ/86ZfFVd9fAdedPP7oDPcVW6qLRpk+3O1wy4FC8R9GylG0aA8m0mVW8rLDNz9xI1EkbZgatCpmfJBW5XTuyGytw3nze5rwKiVTn2+SL4noVpHcPtz3Fol1afp1lxzzbFk8gS3v2BJ29qzZz71Qz9poJtt05/g8Wnps1bZ8qZvKfef7CpzS3nWp/2lNhIFebeU+22Binnx+7//+79Ztkz68usCyext6o04Zs1Esu2dv6FX23x1eZ5uofZnU4vagkF+UrZtm8iRlCba/qLYzg7E/Yq/j1vdpaFjA/pso4Sxtkb7Z5jg1o4Pv/qXZuj9Tul6n/f+PuhMt+8vBp3hrtL2+0mwvFvK05879Lubsv6hd3TngvrB9C3saQGhG6q13Tpd/yLBreNY2lavifx0zI9KcKsOso9W6LWSq/qoHVNboc831hXcVdq0OuHftuCWfZZeeunk6wfpdrOO4K5yS7niTsePJPKLxqx5faA/otJGe+9jpIoP142XOj7BbxDc+EAgBIoar7xidvUdbp+3n1XX2VFdcnPIIYeMuxVYK9sSKPqWrx4NBLTN02+fHSS4NWCSwNHKhLa/D9pSri2p+k6qznWlv12a/kaqvgec3VKusqS/I5z+DrdWG/x3TNOrHkpHnzrSipoebcVTuXRGXFv12xTc2ZvX2VKeH6RNf4fb56KtrTprrS3gGphppUkrLd6Pla9ErG7R1feV81bE8gYb8lOt1khkDRqcF01KeaGgi5zyPneUJ7jT+W6wwQZJ3iussEJSXaWnweyNN96YnIfU3/xEVvpSQq0iK7a1MqsjHP473JqMyFvty4qWQT497Lusagu0O8GvXivmB90qq+31Kvugz9qMopnP2tJvy1Rbp6MG2rLsP9dYV3CXbdsmWv+Jtv3DBLdWzTQRdd111w3cUi528in5WrYtV9r+28DZLeXqK3TBoPh++MMfTmI4/R3utL94G6htV9vvLyNTvGsnhtoBpVf1G8d5x4kGfYdbsSWBrFhTPqqPVqbz/MOnoU99+RjMXmSVnWwvEtzyE51RT3/bW/9tlILbizTZQbsL/K6QOnfU1GnT6sRO24Lb3w2Sbe/qCG7VL4TvcE+0vfcxUsWH68ZLHZ/gNwhufCAQAoME97CGWx2QVpIlyCSC/aUt/hynznZq65SErBcLRR3BMBwaHKvj1UqDb/B9nunLb3Rhkt7RFtb0WVXfIGYvl/HlVd7prdxZ8ZBePVd9/cVM/vea+ZYg1rlxPT4/DWwlmP/6178mgxdx0yBPq0zapqd/vMhIiy1/NlZpaZVHgyEN2vS/xdFvQ0/nVWWVw5cve8HUIB6BuGprxRg0KE93itnLbrSzQQNxiTLZU99rnmOOOcZspPOXGjyvttpqY+Uelp5/SYM8CVCJIz3eRvIBb3/lp4knfR/YT8z43w86F+f/+5xzzpm72jxMcKdXtQZteR90DEOr8RLNEtaek8oq8aFYkojRQD9dD5/WuuuuO3aJn86NyveVnuJNddcqXXZSrYpPa7eO2gqJujwbKn0d89Aq7aABpV+FVbs0bMt+a86bk3CeLf22Zb3ub/tNtx/ZiQqfRlY41Wnb0vlU3fU00bZ/0KVp6Qsz0xNXeezy2mbflqtu6QkjH2f671qR1tcltDqndt7Hb9bn0ztWvB9q14a202qSVStn//znP93PfvazZNJM273rtv36nVYKtVNMPu3jJX0BqHxedirjHzo6pnZOsaQ+VHcF5H2jvYzgzlt1H6XgTp8f1pl8fzxuUF2GjXHqtGl1xkzp30y0zUmPKbxfq53L291SV3ArvjXJovZcvp71R8WDdjJpIsiPlYoWiQb1gW2192nBXdaH02OBKvEyUZvy+1kJcIYbr+iMQB3BrcKpodTspFaV1cD5zvu//uu/ktUev5LlK1Kn88hC0Eq2xKbOUkm4qoFWg6wBzdSpU91OO+2UNNjZJ90gpv/mf6uL0nSu0W/hzRMPvr66LEaDCuWtgb8EiIRzur7pVQGtLB5++OFuxowZSdYa3Onb3fqsUvYCK50XUycnceI7H23b1WBY4l3/1pmp9Mpz0crksEvTspw8D4l7rfBpVdHCU0dwi4tWcGUPiXHdWyAf17ZdDajz+JUR3EpX4lor2fqsl9LVgFy20U3T8gdtZ9SFRXkXoA0abKRXdPMGBcP8SPXzn5SSOM77fu+wew/8Dcy6SE5bcyW0Vf5p06YlO0a0JTv9+LS0kq/39G/FnBjkxVtaGFT1adlQAkRb5LVyp0ftiXYa6Py9bxMGDSj1vt9qr9getGW/yzjKs+WgezUGrXAXCW61RVXatkHpleVSt+0f9Fkw5SvfkpjVbijf1g2KA/8FCfmwj0cJD/mqLjTzx5zS8acJGPVXimP5j9oGxW66r/H1z36hQn2LVrz1ruJE25r1j8qqMir267T9Pj/t2tIkjNoZ33evv/76ySS5PpXpn0H+ocsD1W8qLtUmaHLMC+683R5Fgju7eu/zH6XgVhny7uKYiOCu0qbVGTN1IbjzJvfrCm5vZ419xFrHtfykqo7cqR3OjpXqCm7fZzfd3qvN1xiwig+nxwJV4qVse8l75QkguMuz4k0IBEeg6jbN4CpAgSAwQgJ5k0QjLA5ZpwjQtg13hzI3L+NQ9gjQptmzOTWOgwCCOw47UUoI5BJgUIpjQKA+AQan9dm1/UvaNgR32z7Wx/Rp0/poVerUBwII7j5YkTqYJcCg1KzpqXgDBBicNgCxpSRo2xDcLblWr5OlTeu1ealcxAQQ3BEbj6JDgEEpPgCB+gQYnNZn1/YvadsQ3G37WB/Tp03ro1WpUx8IILj7YEXqYJYAg1KzpqfiDRBgcNoAxJaSoG1DcLfkWr1Oljat1+alc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hAAAIQgAAEIAABCEAAAuESQHCHaxtKBgEIQAACEIAABCAAAQhAAAIRE0BwR2w8ig4BCEAAAhCAAAQgAAEIQAAC4RJAcIdrG0oGAQhAAAIQgAAEIAABCEAAAhETQHBHbDyKDgEIQAACEIAABCAAAQhAAALhEkBwh2sbSgYBCEAAAhCAAAQgAAEIQAACERNAcEdsPIoOAQjYInDFFVe4TTfddGil3/Wud7kVVljB7brrrm6NNdZws802my1I1LYXBLyvb7zxxu68885z8847by/qRSUgAAEIQMAeAQS3PZtTYwhAIFICZQS3r9o888zjDjvsMLfffvshuiO1t+ViI7gtW5+6QwACEOgXAQR3v+xJbSAAgR4T8CJk5ZVXdpdffrlbbLHFxtX21Vdfdffee6/7whe+4C688EL31re+1Z177rluvfXW6zEVqtZHAgjuPlqVOkEAAhCwSQDBbdPu1BoCEIiQQJHg9lV6/PHH3fbbb+9+8IMfuP33398df/zxEdaWIlsmgOC2bH3qDgEIQKBfBBDc/bIntYEABHpMoKzgFgJtJz/yyCOTM9/f+MY33Otf//qEzF133ZUI8Jtuusk9/PDDySr5mmuu6Q444IDk7Hf2eeWVV9xVV13lLr74YnfLLbckv9Gz/PLLu6lTp7rdd999lpX2f/zjH+4Tn/iEu/LKK4daI30+V+mqrE8++aS74IIL3Kqrrjrut9dff73bcccd3UMPPZSs7m+yySZjf7/nnnuSVf0bb7zRPfroo+4d73hHkpa207/xjW8cl87zzz/vxFH1+cUvfpG8r+33Ovu++eabu5122mncb3y5lEjergIx2Xbbbd38888/7u9ifOCBByZn6c8444xxZZg5c6bbbbfdErtkzyg/88wz7rTTTnPf+ta33N13353LLy/NvBfLHkH40pe+lNhfjy+3/pvs67k+99xz7j3veU9S7i222MLNPvvss2T51FNPua9//evusssuc7/5zW+Sv4vrxz/+8cR2c8899yy/kT20C0PntO+8887EdrvssotbZJFF3FZbbZXw2WeffdxXvvIVN2PGDDfnnHO6ddZZx/33f/+3W2655cbSy/rc5z//eXfEEUfMkl/2vbQv1bFZHf+o6+tpeypWL7nkErfMMsvMUkfVSfEnm6X9SzY+4YQTkpg99dRTZzlqoh0ye+yxhzv99NPdKaeckvh1Oo7rMFXh6rQhPW7GqRoEIGCQAILboNGpMgQgECeBOoL7Yx/7mDvnnHMSoSIhd8wxxyQiU0L7zW9+s3v66afd/fff7xZeeGF3yCGHuE9/+tNjA3EJQ4nGk08+eUw8zTXXXO6FF14YE1S6mE3CccqUKbOIn+uuu84tueSSbvLkybMIzj/+8Y9u/fXXH7sQa5gIGSaSfvrTnyYCTVvpVQZdrvXII48kdZToPuussxIxrEdi/pOf/GQijCWyfdk8A72T/U0dQZUWrnni+NJLL004P/HEE+MEkeqpukiwerEq3v7x3KsKbm/rrNc/9thjyQRKnuDWDok77rjDPfjggwkniSYvovfaa6/kN2m73nrrrUmdbr/99sQGb3vb29zLL7/sZGcJP4lk2SLtJ2n/8r959tlnE39cdtll3a9//Wu3xBJLuH/9619J/hLh2r2hMkuYn3322cnFgHqyPvLBD34wOVaxwAILjKv2j3/8Y7fddtslEzd6ygruQTar4x91fT07gXL++ecndUk/L730UmIHxbyetOC+4YYbkvfFUfVZfPHFx/32T3/6UzKZokmQiy66KGGfFtx1mNZtQ+JsoSk1BCAAgXwCCG48AwIQgEAkBMoK7vSWcr8qdc011ySrt3q08q0VR61SSsh885vfTFYDJWzSZ74lWLSi+c53vjMR6zo77h+tkH/mM59JVom1+qhVSP948fOrX/0qd7Xarwq/+93vLiW4JSy08ibhlhZJEgaf+tSnEnGgvx977LHJKupvf/vbRFhLjGt1WQJVz1FHHeXEY8MNN0xW+CQk9WhlT2z33XffRJQrvY022ij5Wx1Bpd8NWi1N2yYriPzK5KKLLurOPPNMt9Zaa43zTG//qoJ70PuyrfLJE9zKWLsMNNmy0korJYy+973vJSvhf/7zn5Pf6Pd60nXShIXq7tn+/ve/d3vuuaf74Q9/mOwgkEj2N457u0o8f/WrX3Wrr7564o9ahT366KPH7K3dDCrnggsumIjBgw46KLFfOj3vc7/85S8ToSjRPn369FkYeh/wYMsI7mE2q+MfwwT3IF9Xeb39tSPlb3/7WzLZoLicNGnSmJ/87ne/c1tvvXUyWZL1L/m2Vq1/8pOfJHGX/eKBj3ftLFC6L774YiK4J8K0bhsSSZNMMSEAAQiUIoDgLoWJlyAAAQiMnkCR4NZqkgSwxLPOb0vIaGAtYbvzzjsn26glSrVqnf1cmBeIek+DbYlxvffd7343EdYStNnHb1vPCromBfcf/vCHZFVOg3+tqEqse5EkYa2ySYRplf3tb3/7WBGzYlLbnfWufq8JgmnTpo2rjlYGJd7FKy1A6wiqYYJbnDXhodV9bblPr0B6G2iyQAIza6MuBfegC/e8IJQ49ivIXlTpmIFErla304/stM022ySTF5rQEXvvI9oFIfGsFXX/yJ6aENIqrMqRFc7awSBRqRV3/U1b39M+J5F40kknJf7rt8orbS84tYou/9YW9TKCe5jN6vjHIME9zNfTglv1024H7T7IrlTLFtqBIMZikz2ykI1zL9b9yri2qWuSSscAJspUkyd125DRt7aUAAIQgEBzBBDczbEkJQhAAAKtEih7JleF0BbxL37xi8kK1X333Zech9UKtlZvJYyyz2233ZYMst/0pjclW5q17bToGbSK25Tg1qqqJg80AXDcccclZ8klUrNnuNPl1CBfK7Gf/exnky3b+q22yZZ58lZ86wiqQYLbC09t5dWqrSYS0oJIIltlkM2+9rWvjVu5TAuuLla4/VGE9JZ2lcFvOxZbCbrVVlst2UGg7eKDzvjqd/78sL/ET+fTJcJf97rX5Z5F1sTQwQcf7NZee+1kokj+nH58evJxrXinfU6+okmTt7zlLeO+4e23VMvPFRNZX8rz5yKb1fGPPMFdxtfTEy6a1NDETXql2k8aaWeJ6qhdJ1nBrXPy4q6dINrZ4iep/Mq4JiK8iG+CaVHcDTs3X/Rb/g4BCEAgFgII7lgsRTkhAAHzBIoEt84lawCtLafaPq6VbT1eaGhLtgbqeRdeSahqhU1nXvMuLdPfdeZX70gs6YIynduVeGhrhdtvPf/ABz6QrMxrBXqQ4M6e4dVlabpYS6Ijr77aDSDRqHPC2jIrRv4StTZWuCWGdImbdgxolVfl1ZbetCBS/hLhKtfee++dCG+ds/dPlyvcZS7I0sSHPjnnz/kOmwjxkwleyPuz1BLsWjWfb775xsV30S3lWaGWFoeaCNDEkmyqf7/3ve9N0taODAlUTcLocrciwV3GZl48a8Jq2JP+lF+e4C7j62n7y0+0PVz+IxbaDeEn1nQEYIMNNnBbbrnlLILb7x7QERO/kq1yi5l2GchHfXpNMM1OhpVtQ8w39gCAAAR6RQDB3StzUhkIQKDPBIq2lA+qe5FQT/9uqaWWGhPcWnXT7eA6X6vz0BqA+0fiXjef//Wvf21FcEskabVX5001AaDbrocJO20TlrjWZIC/DEzCQ0JvxRVXTIqtSQOt3kloSNz6M+H6m84Va8u6zuu2Ibj9Les6G/7lL3/ZXX311bMIbpVD5dMqsL8NPs+mXaxwpxmky5Ce2KgiuLMCWjyyEw7pfCYiuOUvDzzwQOI/Eo/ipUv0JPYl7HUuXduuiwR3GZt58awV4rzJLE3s6OI43YPgb7nPCu6yvp4W3Lr8UIJbW8v9DgD5ulb+NakgAT6Ir5/88MdHdLmd/ve11147tkVftsjuVKnDtG4b0ud2nLpBAAL2CCC47dmcGkMAApESqCu4v//97ycrp0svvXTp7eJCpE9TaaVVwlSCV6t02o4u8aDVc20jzvv0VRNbyiVKdNuy/tHKpD6XVWYlVeVOX6zlRYW2Lkvoaou6VrwlcvSZK9VHn5fSeXet7mUvEauzZVhlSK/AanVeZdd2bK24it8wQSnRrzPI+iSXHrFP3w7fheD2W7WzoVJXcGe3y2sCx/tk3pbxiQpu3UyvYxRirRu7/Yq6/FVn5PN8qY7N6vhHVnCX9fXsDgfFhT7h5c+4y9clijVpo0vTBgluv31cttW2ct2PoG3muqwvfbN7No7rMK3bhkTaRFNsCEAAArkEENw4BgQgAIFICNQV3P687D//+c/c7eJ51fcrgvrMkwb2EqPZS7z8Odumt5RLbOoiLa1a+0u4skIv/R3uvPLffPPNiaDTlmydSdc2bYmKv//978mKvbbbph+txPmzyE2vcL///e9PLp3TNm1/idcwQelFisqXLmuXW8oHnSP3Z7j1KTWJM+0i8N9uHrQNXWxVb014lD3DfeKJJya3xud9iir9vei8M9xa4dauBh1B0HfnJSq1hVxn+zXhoV0cRYK7rM0mKrir+HrW/v6oiI6PfPSjH038+8Mf/nAy2fOd73xnoOBOfzpM2/m1Sq7dADoT/rnPfW4sLLKCuyrTibQhkTTJFBMCEIBAKQII7lKYeAkCEIDA6AnUFdzpW58lnvVPVjxrVUwXjWm1V2L3L3/5S7JlVU/eme70p5KaFtz6HJW2+6Zvr84T3N/+9redhJlu/D788MPH1SkruH/+858nAiR9ljZtUX85lraaNym4P/KRjzjdkK7t9xI3Cy20UJLtIMHtz3Hfc889s9wo36Xg1uq/X41Pc/K3lOtcvfxCq55lbynXJ8L8JV/DbilP3xivnQfpc9gqi7/NW2LXr+7m7arQ37RDQkJS/qSL13R+XluohwnuKjabqOAu6+tpn/HxpkkkXY6mHRu6NV6x4G+BL9oh4D9Bp9vete1dOw6ycT5Rpv5cep02ZPStLSWAAAQg0BwBBHdzLEkJAhCAQKsE6gpuFUoDbP9pL511lhDRTcVaLdQ3tbWCrdVsbbnVyvVDDz2U3O6ti9Ek0HVjtM4469GWVH3PWEJLT1Zw63NFm222mdMqaJ5YH/Ydbn/5VPZ25TzB/aMf/Wjsc1Lpb4vrG8Wqo4Sa31KuLbaaQFA62qqt/65JB9Vff9MFazrDqqdJwa30dBFd9rb0PEEk4aOVRn3i7EMf+tA4gZ4nuIqcrUigF32HW6umEnH6pnb6O9zZ29/rfofbC/X0d8eVj7aYyx+1QqpHK7cqh77DLdtqtVzCX/9dt7nLj/PEod/ZIa7yRfmxYmDQbgm/pbyKzSYiuKv4+iD7i4U4ioG+LKDVfP27SHD7T6spzvX1Agl2iXWl45+JMvW7Ieq0IUW+zd8hAAEIxEQAwR2TtSgrBCBgmsBEBLeEjESLhKkG0osttliy3VrbSfU9Yz3aZq0zoVq11Pv+zLPOcGff1//Xdl+tHK611lqJSJQQl2DXIP7+++93WgX1AiBtuCLBnfcN6DyRJCGl/HQJlp4pU6Ykl59JTEisaXX07LPPdmussUayipd9VxdoSYiprFrZ15ZZv4J7yimnJGmWvRRLq4y6NEuXWem70GnxtsMOOyQXtfkJi7R4Sk8siJW+FT7HHHMkW6A33HDDcf5eJKCzwVH0/jDBvcoqqyTn5nUpnuolfvITXZYnjvonXR+JKk3iaNJGNtBvtJKsC8PkP+uss05y5l828o/S1Ce9dMZaj4S9LrZTvdjqwQAABkVJREFUPssuu2xyg7wmK/TMOeecye4Ab1vZVD7n08sTh/Jt//15pec/iVdGcJe12UQFd1lfHyS4/f0MmgTx2/UH+VfWP/yn1fTf5e9+Qm6Y4K7CtE4bop0gPBCAAAT6RgDB3TeLUh8IQKC3BCYiuAXFr+ZKeGtVW2JB4kgXiO2yyy7Jinb6E1p5t3rrkjEJyt133z0R67qYSmfDJWYkoLSKrIublKZWFHUrd/YpEtwa+EvsT5o0aeyng0SSL6OEtb4x7CcTJGS1yi0R5x9trdcqnrY1612JR11ItvnmmyefUfPbuXXG108UlP3sk8/DfxrLC+70re9pDtkVSG0712eZdCu7LqrTt6TT9R8kuIY5+0QEt3Yt6Ay0turPmDEjyUYiV2XTp8CyRxL0d9VBwk1npf0kjramayJHW7jTq6e+3LKfWOusumyiSRLZQt/Q1gq27KiyiIdWhGUzTUQceuih42w76KI+HUvYc889kxvKJex1+VyR4C5rM8XORAV3FV/Ps6dfqRZvbaFXbJYV3P4MuCae/GRE2p+aYFq1DfGfcOttI07FIAABkwQQ3CbNTqUhAAEIQKBJAl4MDfsWdZP5tZVW9vvWbeVTlG7Rluii3/P3YgJecEuk68hDdoKnOAXegAAEIACBMgQQ3GUo8Q4EIAABCEBgCAEEd7PugeBulmc2NX9zvM7A+4vs2s2R1CEAAQjYJYDgtmt7ag4BCEAAAg0RQHA3BPK1ZBDczfJUahLZOvahs/fa9q8z3EssscQsl/M1nzMpQgACELBNAMFt2/7UHgIQgAAEGiCA4G4AYioJBHezPJVa+uy6/r8+k5b3TfrmcyZFCEAAArYJILht25/aQwACEIAABMYIcIa7v86gFe599903uTxOlwnutddeyQV1eRfg9ZcCNYMABCDQPQEEd/fMyRECEIAABCAAAQhAAAIQgAAEDBBAcBswMlWEAAQgAAEIQAACEIAABCAAge4JILi7Z06OEIAABCAAAQhAAAIQgAAEIGCAAILbgJGpIgQgAAEIQAACEIAABCAAAQh0TwDB3T1zcoQABCAAAQhAAAIQgAAEIAABAwQQ3AaMTBUhAAEIQAACEIAABCAAAQhAoHsCCO7umZMjBCAAAQhAAAIQgAAEIAABCBgggOA2YGSqCAEIQAACEIAABCAAAQhAAALdE0Bwd8+cHCEAAQhAAAIQgAAEIAABCEDAAAEEtwEjU0UIQAACEIAABCAAAQhAAAIQ6J4Agrt75uQIAQhAAAIQgAAEIAABCEAAAgYIILgNGJkqQgACEIAABCAAAQhAAAIQgED3BBDc3TMnRwhAAAIQgAAEIAABCEAAAhAwQADBbcDIVBECEIAABCAAAQhAAAIQgAAEuieA4O6eOTlCAAIQgAAEIAABCEAAAhCAgAECCG4DRqaKEIAABCAAAQhAAAIQgAAEINA9AQR398zJEQIQgAAEIAABCEAAAhCAAAQMEEBwGzAyVYQABCAAAQhAAAIQgAAEIACB7gkguLtnTo4QgAAEIAABCEAAAhCAAAQgYIAAgtuAkakiBCAAAQhAAAIQgAAEIAABCHRPAMHdPXNyhAAEIAABCEAAAhCAAAQgAAEDBBDcBoxMFSEAAQhAAAIQgAAEIAABCECgewII7u6ZkyMEIAABCEAAAhCAAAQgAAEIGCCA4DZgZKoIAQhAAAIQgAAEIAABCEAAAt0TQHB3z5wcIQABCEAAAhCAAAQgAAEIQMAAAQS3ASNTRQhAAAIQgAAEIAABCEAAAhDongCCu3vm5AgBCEAAAhCAAAQgAAEIQAACBggguA0YmSpCAAIQgAAEIAABCEAAAhCAQPcEENzdMydHCEAAAhCAAAQgAAEIQAACEDBAAMFtwMhUEQIQgAAEIAABCEAAAhCAAAS6J4Dg7p45OUIAAhCAAAQgAAEIQAACEICAAQIIbgNGpooQgAAEIAABCEAAAhCAAAQg0D0BBHf3zMkRAhCAAAQgAAEIQAACEIAABAwQQHAbMDJVhAAEIAABCEAAAhCAAAQgAIHuCSC4u2dOjhCAAAQgAAEIQAACEIAABCBggACC24CRqSIEIAABCEAAAhCAAAQgAAEIdE8Awd09c3KEAAQgAAEIQAACEIAABCAAAQME/j+XqC+w+rmHOwAAAABJRU5ErkJggg=="/>
          <p:cNvSpPr>
            <a:spLocks noChangeAspect="1" noChangeArrowheads="1"/>
          </p:cNvSpPr>
          <p:nvPr/>
        </p:nvSpPr>
        <p:spPr bwMode="auto">
          <a:xfrm>
            <a:off x="410633" y="10614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599002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267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228716540"/>
              </p:ext>
            </p:extLst>
          </p:nvPr>
        </p:nvGraphicFramePr>
        <p:xfrm>
          <a:off x="5346700" y="2235201"/>
          <a:ext cx="6845300" cy="44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" name="Группа 10"/>
          <p:cNvGrpSpPr/>
          <p:nvPr/>
        </p:nvGrpSpPr>
        <p:grpSpPr>
          <a:xfrm>
            <a:off x="5473700" y="1270000"/>
            <a:ext cx="6718300" cy="634999"/>
            <a:chOff x="3744419" y="669552"/>
            <a:chExt cx="1947695" cy="525267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3744419" y="669552"/>
              <a:ext cx="1947695" cy="446931"/>
            </a:xfrm>
            <a:prstGeom prst="rect">
              <a:avLst/>
            </a:prstGeom>
          </p:spPr>
          <p:style>
            <a:lnRef idx="1">
              <a:schemeClr val="accent3">
                <a:hueOff val="11250264"/>
                <a:satOff val="-16880"/>
                <a:lumOff val="-2745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3744419" y="684542"/>
              <a:ext cx="1947695" cy="510277"/>
            </a:xfrm>
            <a:prstGeom prst="rect">
              <a:avLst/>
            </a:prstGeom>
            <a:solidFill>
              <a:srgbClr val="E5FFE5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Участники </a:t>
              </a:r>
              <a:r>
                <a:rPr lang="ru-RU" sz="20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аккредитационного</a:t>
              </a:r>
              <a:r>
                <a:rPr lang="ru-RU" sz="20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мониторинга</a:t>
              </a:r>
              <a:br>
                <a:rPr lang="ru-RU" sz="20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20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125 ОО + 1 филиал ОО</a:t>
              </a:r>
            </a:p>
          </p:txBody>
        </p:sp>
      </p:grpSp>
      <p:grpSp>
        <p:nvGrpSpPr>
          <p:cNvPr id="3" name="Группа 13"/>
          <p:cNvGrpSpPr/>
          <p:nvPr/>
        </p:nvGrpSpPr>
        <p:grpSpPr>
          <a:xfrm rot="5400000">
            <a:off x="8582245" y="1990945"/>
            <a:ext cx="616133" cy="541246"/>
            <a:chOff x="1883582" y="90362"/>
            <a:chExt cx="2111445" cy="415258"/>
          </a:xfrm>
          <a:scene3d>
            <a:camera prst="orthographicFront"/>
            <a:lightRig rig="flat" dir="t"/>
          </a:scene3d>
        </p:grpSpPr>
        <p:sp>
          <p:nvSpPr>
            <p:cNvPr id="15" name="Стрелка вправо 14"/>
            <p:cNvSpPr/>
            <p:nvPr/>
          </p:nvSpPr>
          <p:spPr>
            <a:xfrm>
              <a:off x="1883582" y="90362"/>
              <a:ext cx="2111445" cy="415258"/>
            </a:xfrm>
            <a:prstGeom prst="rightArrow">
              <a:avLst>
                <a:gd name="adj1" fmla="val 50000"/>
                <a:gd name="adj2" fmla="val 5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6" name="Стрелка вправо 4"/>
            <p:cNvSpPr/>
            <p:nvPr/>
          </p:nvSpPr>
          <p:spPr>
            <a:xfrm>
              <a:off x="1883582" y="194177"/>
              <a:ext cx="2007631" cy="2076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254000" bIns="65922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Заголовок 17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965201"/>
          </a:xfrm>
        </p:spPr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Участие и итоги </a:t>
            </a:r>
            <a:r>
              <a:rPr lang="ru-RU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мониторинга  </a:t>
            </a:r>
            <a:r>
              <a:rPr lang="ru-RU" sz="2400" dirty="0">
                <a:solidFill>
                  <a:prstClr val="black"/>
                </a:solidFill>
                <a:cs typeface="Times New Roman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5819991"/>
              </p:ext>
            </p:extLst>
          </p:nvPr>
        </p:nvGraphicFramePr>
        <p:xfrm>
          <a:off x="0" y="1270001"/>
          <a:ext cx="5372100" cy="561712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5372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837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Информирование всех заинтересованных лиц об итогах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аккредитационного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мониторинга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86101" marR="86101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8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ссылки на</a:t>
                      </a:r>
                      <a:r>
                        <a:rPr lang="ru-RU" sz="1400" b="0" i="1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аналитический отчет в ОО, размещение на официальном сайте</a:t>
                      </a:r>
                      <a:endParaRPr lang="ru-RU" sz="1400" b="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86101" marR="86101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5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результатов аккредитационного</a:t>
                      </a:r>
                      <a:r>
                        <a:rPr lang="ru-RU" sz="20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мониторинга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86101" marR="86101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5326">
                <a:tc>
                  <a:txBody>
                    <a:bodyPr/>
                    <a:lstStyle/>
                    <a:p>
                      <a:pPr marL="285750" marR="0" indent="-285750" algn="l" defTabSz="121917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анализа в ОО, размещение на официальном сайте</a:t>
                      </a:r>
                      <a:endParaRPr lang="ru-RU" sz="1400" b="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86101" marR="86101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84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адресных рекомендаций по достижению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аккредитационных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показателей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86101" marR="86101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53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адресных рекомендаций в ОО, оказание консультационной поддержки</a:t>
                      </a:r>
                      <a:endParaRPr lang="ru-RU" sz="1400" b="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86101" marR="86101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472948">
                <a:tc>
                  <a:txBody>
                    <a:bodyPr/>
                    <a:lstStyle/>
                    <a:p>
                      <a:pPr algn="ctr" defTabSz="598988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</a:t>
                      </a:r>
                      <a:r>
                        <a:rPr lang="ru-RU" sz="20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утверждение </a:t>
                      </a:r>
                      <a:r>
                        <a:rPr lang="ru-RU" sz="2000" dirty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дорожной карты (плана мероприятий)  по достижению</a:t>
                      </a:r>
                      <a:r>
                        <a:rPr lang="ru-RU" sz="2000" baseline="0" dirty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общеобразовательными организациями показателей </a:t>
                      </a:r>
                      <a:r>
                        <a:rPr lang="ru-RU" sz="2000" dirty="0" err="1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аккредитационного</a:t>
                      </a:r>
                      <a:r>
                        <a:rPr lang="ru-RU" sz="2000" dirty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мониторинга </a:t>
                      </a:r>
                      <a:endParaRPr lang="ru-RU" altLang="ru-RU" sz="2000" dirty="0">
                        <a:solidFill>
                          <a:prstClr val="black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01" marR="86101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2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август 2024</a:t>
                      </a:r>
                    </a:p>
                  </a:txBody>
                  <a:tcPr marL="86101" marR="86101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6102540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https://dynamicpickaxe.com/images/little-arrow-down-clipart-1.png"/>
          <p:cNvSpPr>
            <a:spLocks noChangeAspect="1" noChangeArrowheads="1"/>
          </p:cNvSpPr>
          <p:nvPr/>
        </p:nvSpPr>
        <p:spPr bwMode="auto">
          <a:xfrm>
            <a:off x="207433" y="-14445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14" tIns="60957" rIns="121914" bIns="60957" numCol="1" anchor="t" anchorCtr="0" compatLnSpc="1">
            <a:prstTxWarp prst="textNoShape">
              <a:avLst/>
            </a:prstTxWarp>
          </a:bodyPr>
          <a:lstStyle/>
          <a:p>
            <a:pPr defTabSz="59898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300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30" name="Text Box 1"/>
          <p:cNvSpPr txBox="1">
            <a:spLocks noChangeArrowheads="1"/>
          </p:cNvSpPr>
          <p:nvPr/>
        </p:nvSpPr>
        <p:spPr bwMode="auto">
          <a:xfrm>
            <a:off x="1115329" y="-27384"/>
            <a:ext cx="9704576" cy="103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4" tIns="62397" rIns="119994" bIns="6239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Результаты </a:t>
            </a:r>
            <a:r>
              <a:rPr lang="ru-RU" sz="2000" dirty="0" err="1">
                <a:solidFill>
                  <a:prstClr val="black"/>
                </a:solidFill>
                <a:cs typeface="Times New Roman" pitchFamily="18" charset="0"/>
              </a:rPr>
              <a:t>аккредитационного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 мониторинга </a:t>
            </a:r>
          </a:p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по основным общеобразовательным программам начального общего образования </a:t>
            </a:r>
            <a:endParaRPr lang="ru-RU" alt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3133" y="1369145"/>
          <a:ext cx="7542033" cy="531963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825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418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375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375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28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показателя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баллов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141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1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электронной информационно- образовательной среды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Имеется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(100%)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15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имеется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373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2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Участие обучающихся в оценочных мероприятиях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Принимали участие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(100%)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28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принимали участие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308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3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педагогических работников, имеющих первую или высшую квалификационные категории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более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(68,8%)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98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20-49%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(23,8%)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46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20%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(7,4%)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528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4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педагогических работников, прошедших повышение квалификации за последние 3 года  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 и более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(87,7%)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9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70-89%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(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9%)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0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70%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(3,3%)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7780866" y="1386302"/>
          <a:ext cx="4233334" cy="984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586133" y="2387600"/>
            <a:ext cx="437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общеобразовательных организаций, набравших максимальное и минимальное количество баллов 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97799" y="2937334"/>
            <a:ext cx="4187297" cy="2241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815792" y="5443008"/>
            <a:ext cx="21145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543437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https://dynamicpickaxe.com/images/little-arrow-down-clipart-1.png"/>
          <p:cNvSpPr>
            <a:spLocks noChangeAspect="1" noChangeArrowheads="1"/>
          </p:cNvSpPr>
          <p:nvPr/>
        </p:nvSpPr>
        <p:spPr bwMode="auto">
          <a:xfrm>
            <a:off x="207433" y="-14445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14" tIns="60957" rIns="121914" bIns="60957" numCol="1" anchor="t" anchorCtr="0" compatLnSpc="1">
            <a:prstTxWarp prst="textNoShape">
              <a:avLst/>
            </a:prstTxWarp>
          </a:bodyPr>
          <a:lstStyle/>
          <a:p>
            <a:pPr defTabSz="59898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300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30" name="Text Box 1"/>
          <p:cNvSpPr txBox="1">
            <a:spLocks noChangeArrowheads="1"/>
          </p:cNvSpPr>
          <p:nvPr/>
        </p:nvSpPr>
        <p:spPr bwMode="auto">
          <a:xfrm>
            <a:off x="1115329" y="-27384"/>
            <a:ext cx="9704576" cy="103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4" tIns="62397" rIns="119994" bIns="6239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Управленческие решения для образовательных организаций, реализующих</a:t>
            </a:r>
          </a:p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основные общеобразовательные программы начального общего образования </a:t>
            </a:r>
            <a:endParaRPr lang="ru-RU" alt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2298468962"/>
              </p:ext>
            </p:extLst>
          </p:nvPr>
        </p:nvGraphicFramePr>
        <p:xfrm>
          <a:off x="43133" y="1076719"/>
          <a:ext cx="12079024" cy="2676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="" xmlns:p14="http://schemas.microsoft.com/office/powerpoint/2010/main" val="3168102247"/>
              </p:ext>
            </p:extLst>
          </p:nvPr>
        </p:nvGraphicFramePr>
        <p:xfrm>
          <a:off x="43133" y="3728479"/>
          <a:ext cx="12079024" cy="2676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="" xmlns:p14="http://schemas.microsoft.com/office/powerpoint/2010/main" val="2096045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https://dynamicpickaxe.com/images/little-arrow-down-clipart-1.png"/>
          <p:cNvSpPr>
            <a:spLocks noChangeAspect="1" noChangeArrowheads="1"/>
          </p:cNvSpPr>
          <p:nvPr/>
        </p:nvSpPr>
        <p:spPr bwMode="auto">
          <a:xfrm>
            <a:off x="207433" y="-14445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14" tIns="60957" rIns="121914" bIns="60957" numCol="1" anchor="t" anchorCtr="0" compatLnSpc="1">
            <a:prstTxWarp prst="textNoShape">
              <a:avLst/>
            </a:prstTxWarp>
          </a:bodyPr>
          <a:lstStyle/>
          <a:p>
            <a:pPr defTabSz="59898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300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30" name="Text Box 1"/>
          <p:cNvSpPr txBox="1">
            <a:spLocks noChangeArrowheads="1"/>
          </p:cNvSpPr>
          <p:nvPr/>
        </p:nvSpPr>
        <p:spPr bwMode="auto">
          <a:xfrm>
            <a:off x="1115329" y="-27384"/>
            <a:ext cx="9704576" cy="103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4" tIns="62397" rIns="119994" bIns="6239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Результаты аккредитационного мониторинга </a:t>
            </a:r>
          </a:p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по основным общеобразовательным программам основного общего образования </a:t>
            </a:r>
            <a:endParaRPr lang="ru-RU" alt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7846424" y="1351468"/>
          <a:ext cx="4014651" cy="1104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3132" y="1288664"/>
          <a:ext cx="7602993" cy="547790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30607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21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8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62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51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показателя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баллов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15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1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электронной информационно- образовательной среды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Имеется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(100%)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5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имеется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629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2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обучающихся в оценочных мероприятиях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Принимали участие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(100%)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3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принимали участие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579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3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педагогических работников, имеющих первую или высшую квалификационные категории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более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(62,2%)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5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20-49%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(31,9%)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5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20%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(5,9%)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579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4 Д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оля педагогических работников, прошедших повышение квалификации за последние 3 года 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 и более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(84,9%)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5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70-89%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(13,4%)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5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70%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(1,7%)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579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5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выпускников, не набравших минимальное количество баллов по  обязательным учебным предметам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5%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(92,4%)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5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5%-9%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(5%)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5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 и более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(2,5%)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9579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6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выпускников, получивших допуск к ГИА по ООП ООО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 и более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(100%)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95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- 89%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5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80%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07977" y="30654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48313" y="2510864"/>
            <a:ext cx="41824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общеобразовательных организаций, набравших максимальное и минимальное количество баллов 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79822" y="5360459"/>
            <a:ext cx="21050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783654" y="2947458"/>
            <a:ext cx="4243898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0318076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https://dynamicpickaxe.com/images/little-arrow-down-clipart-1.png"/>
          <p:cNvSpPr>
            <a:spLocks noChangeAspect="1" noChangeArrowheads="1"/>
          </p:cNvSpPr>
          <p:nvPr/>
        </p:nvSpPr>
        <p:spPr bwMode="auto">
          <a:xfrm>
            <a:off x="207433" y="-14445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14" tIns="60957" rIns="121914" bIns="60957" numCol="1" anchor="t" anchorCtr="0" compatLnSpc="1">
            <a:prstTxWarp prst="textNoShape">
              <a:avLst/>
            </a:prstTxWarp>
          </a:bodyPr>
          <a:lstStyle/>
          <a:p>
            <a:pPr defTabSz="59898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300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30" name="Text Box 1"/>
          <p:cNvSpPr txBox="1">
            <a:spLocks noChangeArrowheads="1"/>
          </p:cNvSpPr>
          <p:nvPr/>
        </p:nvSpPr>
        <p:spPr bwMode="auto">
          <a:xfrm>
            <a:off x="1243712" y="26444"/>
            <a:ext cx="9704576" cy="103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4" tIns="62397" rIns="119994" bIns="6239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Управленческие решения для образовательных организаций, реализующих</a:t>
            </a:r>
          </a:p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основные общеобразовательные программы основного общего образования </a:t>
            </a:r>
            <a:endParaRPr lang="ru-RU" alt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07977" y="30654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="" xmlns:a16="http://schemas.microsoft.com/office/drawing/2014/main" id="{84F6ACC0-D9E0-43C6-B449-7B29360F28D7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855618416"/>
              </p:ext>
            </p:extLst>
          </p:nvPr>
        </p:nvGraphicFramePr>
        <p:xfrm>
          <a:off x="56488" y="1158241"/>
          <a:ext cx="12079024" cy="2113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6" name="Группа 15">
            <a:extLst>
              <a:ext uri="{FF2B5EF4-FFF2-40B4-BE49-F238E27FC236}">
                <a16:creationId xmlns="" xmlns:a16="http://schemas.microsoft.com/office/drawing/2014/main" id="{83FD4A82-181A-40D6-94A4-9397247A3DB4}"/>
              </a:ext>
            </a:extLst>
          </p:cNvPr>
          <p:cNvGrpSpPr/>
          <p:nvPr/>
        </p:nvGrpSpPr>
        <p:grpSpPr>
          <a:xfrm>
            <a:off x="60988" y="3347632"/>
            <a:ext cx="3173102" cy="1679629"/>
            <a:chOff x="10616" y="386407"/>
            <a:chExt cx="3173102" cy="1903861"/>
          </a:xfrm>
          <a:scene3d>
            <a:camera prst="orthographicFront"/>
            <a:lightRig rig="flat" dir="t"/>
          </a:scene3d>
        </p:grpSpPr>
        <p:sp>
          <p:nvSpPr>
            <p:cNvPr id="17" name="Прямоугольник: скругленные углы 16">
              <a:extLst>
                <a:ext uri="{FF2B5EF4-FFF2-40B4-BE49-F238E27FC236}">
                  <a16:creationId xmlns="" xmlns:a16="http://schemas.microsoft.com/office/drawing/2014/main" id="{0810A9E1-CC44-4E3F-9A9F-E601C45D4C37}"/>
                </a:ext>
              </a:extLst>
            </p:cNvPr>
            <p:cNvSpPr/>
            <p:nvPr/>
          </p:nvSpPr>
          <p:spPr>
            <a:xfrm>
              <a:off x="10616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1F7B0E4-8455-4A3B-B4DF-01364F71AF30}"/>
                </a:ext>
              </a:extLst>
            </p:cNvPr>
            <p:cNvSpPr txBox="1"/>
            <p:nvPr/>
          </p:nvSpPr>
          <p:spPr>
            <a:xfrm>
              <a:off x="86647" y="472573"/>
              <a:ext cx="3008376" cy="170616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b="1" i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Образовательные организации, в которых показатель АП 4 имеет значение менее 70%</a:t>
              </a:r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="" xmlns:a16="http://schemas.microsoft.com/office/drawing/2014/main" id="{649AB207-40B0-4783-B306-F29241C8D3F5}"/>
              </a:ext>
            </a:extLst>
          </p:cNvPr>
          <p:cNvGrpSpPr/>
          <p:nvPr/>
        </p:nvGrpSpPr>
        <p:grpSpPr>
          <a:xfrm>
            <a:off x="3546803" y="3785925"/>
            <a:ext cx="672697" cy="786929"/>
            <a:chOff x="3501029" y="703815"/>
            <a:chExt cx="672697" cy="786929"/>
          </a:xfrm>
        </p:grpSpPr>
        <p:sp>
          <p:nvSpPr>
            <p:cNvPr id="21" name="Стрелка: вправо 20">
              <a:extLst>
                <a:ext uri="{FF2B5EF4-FFF2-40B4-BE49-F238E27FC236}">
                  <a16:creationId xmlns="" xmlns:a16="http://schemas.microsoft.com/office/drawing/2014/main" id="{5BF3A710-87DD-4D7B-9C37-704083277CF0}"/>
                </a:ext>
              </a:extLst>
            </p:cNvPr>
            <p:cNvSpPr/>
            <p:nvPr/>
          </p:nvSpPr>
          <p:spPr>
            <a:xfrm>
              <a:off x="3501029" y="703815"/>
              <a:ext cx="672697" cy="78692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2" name="Стрелка: вправо 4">
              <a:extLst>
                <a:ext uri="{FF2B5EF4-FFF2-40B4-BE49-F238E27FC236}">
                  <a16:creationId xmlns="" xmlns:a16="http://schemas.microsoft.com/office/drawing/2014/main" id="{B9077B6F-4706-489F-8744-683E283869E8}"/>
                </a:ext>
              </a:extLst>
            </p:cNvPr>
            <p:cNvSpPr txBox="1"/>
            <p:nvPr/>
          </p:nvSpPr>
          <p:spPr>
            <a:xfrm>
              <a:off x="3501029" y="861201"/>
              <a:ext cx="470888" cy="4721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kern="1200"/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="" xmlns:a16="http://schemas.microsoft.com/office/drawing/2014/main" id="{212C579A-3A14-4677-AEB8-D5D8496BCF27}"/>
              </a:ext>
            </a:extLst>
          </p:cNvPr>
          <p:cNvGrpSpPr/>
          <p:nvPr/>
        </p:nvGrpSpPr>
        <p:grpSpPr>
          <a:xfrm>
            <a:off x="4532213" y="3329756"/>
            <a:ext cx="3173102" cy="1696171"/>
            <a:chOff x="4452960" y="386407"/>
            <a:chExt cx="3173102" cy="1903861"/>
          </a:xfrm>
          <a:scene3d>
            <a:camera prst="orthographicFront"/>
            <a:lightRig rig="flat" dir="t"/>
          </a:scene3d>
        </p:grpSpPr>
        <p:sp>
          <p:nvSpPr>
            <p:cNvPr id="29" name="Прямоугольник: скругленные углы 28">
              <a:extLst>
                <a:ext uri="{FF2B5EF4-FFF2-40B4-BE49-F238E27FC236}">
                  <a16:creationId xmlns="" xmlns:a16="http://schemas.microsoft.com/office/drawing/2014/main" id="{90AFD5B7-E4DD-4146-BB1C-E523D257186C}"/>
                </a:ext>
              </a:extLst>
            </p:cNvPr>
            <p:cNvSpPr/>
            <p:nvPr/>
          </p:nvSpPr>
          <p:spPr>
            <a:xfrm>
              <a:off x="4452960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1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CA28E15D-A0F5-4CFB-BD11-DFA051BC233B}"/>
                </a:ext>
              </a:extLst>
            </p:cNvPr>
            <p:cNvSpPr txBox="1"/>
            <p:nvPr/>
          </p:nvSpPr>
          <p:spPr>
            <a:xfrm>
              <a:off x="4508722" y="442169"/>
              <a:ext cx="3061578" cy="179233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Усилить контроль за  своевременным  выполнением сроков повышения квалификации педагогических работников с учётом потребностей и выявленных профессиональных дефицитов</a:t>
              </a:r>
            </a:p>
          </p:txBody>
        </p:sp>
      </p:grpSp>
      <p:grpSp>
        <p:nvGrpSpPr>
          <p:cNvPr id="32" name="Группа 31">
            <a:extLst>
              <a:ext uri="{FF2B5EF4-FFF2-40B4-BE49-F238E27FC236}">
                <a16:creationId xmlns="" xmlns:a16="http://schemas.microsoft.com/office/drawing/2014/main" id="{78E52D7E-BAFC-4C50-895F-9A3779C442C0}"/>
              </a:ext>
            </a:extLst>
          </p:cNvPr>
          <p:cNvGrpSpPr/>
          <p:nvPr/>
        </p:nvGrpSpPr>
        <p:grpSpPr>
          <a:xfrm>
            <a:off x="8061180" y="3709773"/>
            <a:ext cx="678324" cy="786929"/>
            <a:chOff x="7946027" y="703815"/>
            <a:chExt cx="678324" cy="786929"/>
          </a:xfrm>
        </p:grpSpPr>
        <p:sp>
          <p:nvSpPr>
            <p:cNvPr id="33" name="Стрелка: вправо 32">
              <a:extLst>
                <a:ext uri="{FF2B5EF4-FFF2-40B4-BE49-F238E27FC236}">
                  <a16:creationId xmlns="" xmlns:a16="http://schemas.microsoft.com/office/drawing/2014/main" id="{F6D35567-DFAA-4E17-93D6-E9566442C083}"/>
                </a:ext>
              </a:extLst>
            </p:cNvPr>
            <p:cNvSpPr/>
            <p:nvPr/>
          </p:nvSpPr>
          <p:spPr>
            <a:xfrm>
              <a:off x="7946027" y="703815"/>
              <a:ext cx="678324" cy="78692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4" name="Стрелка: вправо 4">
              <a:extLst>
                <a:ext uri="{FF2B5EF4-FFF2-40B4-BE49-F238E27FC236}">
                  <a16:creationId xmlns="" xmlns:a16="http://schemas.microsoft.com/office/drawing/2014/main" id="{786C0D5F-CE5B-47C5-BBC8-96EABFDD863C}"/>
                </a:ext>
              </a:extLst>
            </p:cNvPr>
            <p:cNvSpPr txBox="1"/>
            <p:nvPr/>
          </p:nvSpPr>
          <p:spPr>
            <a:xfrm>
              <a:off x="7946027" y="861201"/>
              <a:ext cx="474827" cy="4721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kern="1200"/>
            </a:p>
          </p:txBody>
        </p:sp>
      </p:grpSp>
      <p:grpSp>
        <p:nvGrpSpPr>
          <p:cNvPr id="35" name="Группа 34">
            <a:extLst>
              <a:ext uri="{FF2B5EF4-FFF2-40B4-BE49-F238E27FC236}">
                <a16:creationId xmlns="" xmlns:a16="http://schemas.microsoft.com/office/drawing/2014/main" id="{87297FCB-C525-4FF4-8831-791A242F9ACD}"/>
              </a:ext>
            </a:extLst>
          </p:cNvPr>
          <p:cNvGrpSpPr/>
          <p:nvPr/>
        </p:nvGrpSpPr>
        <p:grpSpPr>
          <a:xfrm>
            <a:off x="8957767" y="3339360"/>
            <a:ext cx="3173102" cy="1696171"/>
            <a:chOff x="8895304" y="386407"/>
            <a:chExt cx="3173102" cy="1909140"/>
          </a:xfrm>
          <a:scene3d>
            <a:camera prst="orthographicFront"/>
            <a:lightRig rig="flat" dir="t"/>
          </a:scene3d>
        </p:grpSpPr>
        <p:sp>
          <p:nvSpPr>
            <p:cNvPr id="36" name="Прямоугольник: скругленные углы 35">
              <a:extLst>
                <a:ext uri="{FF2B5EF4-FFF2-40B4-BE49-F238E27FC236}">
                  <a16:creationId xmlns="" xmlns:a16="http://schemas.microsoft.com/office/drawing/2014/main" id="{2560876B-9CF5-4942-AD31-B7FDA4C27E6D}"/>
                </a:ext>
              </a:extLst>
            </p:cNvPr>
            <p:cNvSpPr/>
            <p:nvPr/>
          </p:nvSpPr>
          <p:spPr>
            <a:xfrm>
              <a:off x="8895304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7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5467D3E-58D7-4AEE-9F06-26DC815AC036}"/>
                </a:ext>
              </a:extLst>
            </p:cNvPr>
            <p:cNvSpPr txBox="1"/>
            <p:nvPr/>
          </p:nvSpPr>
          <p:spPr>
            <a:xfrm>
              <a:off x="8951066" y="502102"/>
              <a:ext cx="3061578" cy="17934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i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Результаты:</a:t>
              </a:r>
            </a:p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образовательные организации  подали заявку на прохождение педагогическими работниками КПК</a:t>
              </a:r>
              <a:endParaRPr lang="ru-RU" sz="1300" b="1" i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Группа 37">
            <a:extLst>
              <a:ext uri="{FF2B5EF4-FFF2-40B4-BE49-F238E27FC236}">
                <a16:creationId xmlns="" xmlns:a16="http://schemas.microsoft.com/office/drawing/2014/main" id="{E89F2114-153C-4F1B-8219-2167DC0947B0}"/>
              </a:ext>
            </a:extLst>
          </p:cNvPr>
          <p:cNvGrpSpPr/>
          <p:nvPr/>
        </p:nvGrpSpPr>
        <p:grpSpPr>
          <a:xfrm>
            <a:off x="56918" y="5142103"/>
            <a:ext cx="3173102" cy="1679629"/>
            <a:chOff x="10616" y="386407"/>
            <a:chExt cx="3173102" cy="1903861"/>
          </a:xfrm>
          <a:scene3d>
            <a:camera prst="orthographicFront"/>
            <a:lightRig rig="flat" dir="t"/>
          </a:scene3d>
        </p:grpSpPr>
        <p:sp>
          <p:nvSpPr>
            <p:cNvPr id="39" name="Прямоугольник: скругленные углы 38">
              <a:extLst>
                <a:ext uri="{FF2B5EF4-FFF2-40B4-BE49-F238E27FC236}">
                  <a16:creationId xmlns="" xmlns:a16="http://schemas.microsoft.com/office/drawing/2014/main" id="{F36BB3FE-6BA1-48F5-A26E-3A1F0F329562}"/>
                </a:ext>
              </a:extLst>
            </p:cNvPr>
            <p:cNvSpPr/>
            <p:nvPr/>
          </p:nvSpPr>
          <p:spPr>
            <a:xfrm>
              <a:off x="10616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0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6BB4EBDB-E9A9-4420-A31D-CB747AACD082}"/>
                </a:ext>
              </a:extLst>
            </p:cNvPr>
            <p:cNvSpPr txBox="1"/>
            <p:nvPr/>
          </p:nvSpPr>
          <p:spPr>
            <a:xfrm>
              <a:off x="86647" y="472573"/>
              <a:ext cx="3008376" cy="170616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400" b="1" i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Образовательные организации, в которых показатель АП 5 имеет значение более 10%</a:t>
              </a:r>
            </a:p>
          </p:txBody>
        </p:sp>
      </p:grpSp>
      <p:grpSp>
        <p:nvGrpSpPr>
          <p:cNvPr id="41" name="Группа 40">
            <a:extLst>
              <a:ext uri="{FF2B5EF4-FFF2-40B4-BE49-F238E27FC236}">
                <a16:creationId xmlns="" xmlns:a16="http://schemas.microsoft.com/office/drawing/2014/main" id="{5ECCBEE5-5856-4526-9E9C-D4E22DA779C4}"/>
              </a:ext>
            </a:extLst>
          </p:cNvPr>
          <p:cNvGrpSpPr/>
          <p:nvPr/>
        </p:nvGrpSpPr>
        <p:grpSpPr>
          <a:xfrm>
            <a:off x="3546803" y="5577266"/>
            <a:ext cx="672697" cy="786929"/>
            <a:chOff x="3501029" y="703815"/>
            <a:chExt cx="672697" cy="786929"/>
          </a:xfrm>
        </p:grpSpPr>
        <p:sp>
          <p:nvSpPr>
            <p:cNvPr id="42" name="Стрелка: вправо 41">
              <a:extLst>
                <a:ext uri="{FF2B5EF4-FFF2-40B4-BE49-F238E27FC236}">
                  <a16:creationId xmlns="" xmlns:a16="http://schemas.microsoft.com/office/drawing/2014/main" id="{3C7D4FC4-9289-4AB3-9F77-3656797DF074}"/>
                </a:ext>
              </a:extLst>
            </p:cNvPr>
            <p:cNvSpPr/>
            <p:nvPr/>
          </p:nvSpPr>
          <p:spPr>
            <a:xfrm>
              <a:off x="3501029" y="703815"/>
              <a:ext cx="672697" cy="78692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3" name="Стрелка: вправо 4">
              <a:extLst>
                <a:ext uri="{FF2B5EF4-FFF2-40B4-BE49-F238E27FC236}">
                  <a16:creationId xmlns="" xmlns:a16="http://schemas.microsoft.com/office/drawing/2014/main" id="{AEA4011D-0298-4F4E-991A-49294004DC24}"/>
                </a:ext>
              </a:extLst>
            </p:cNvPr>
            <p:cNvSpPr txBox="1"/>
            <p:nvPr/>
          </p:nvSpPr>
          <p:spPr>
            <a:xfrm>
              <a:off x="3501029" y="861201"/>
              <a:ext cx="470888" cy="4721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kern="1200"/>
            </a:p>
          </p:txBody>
        </p:sp>
      </p:grpSp>
      <p:grpSp>
        <p:nvGrpSpPr>
          <p:cNvPr id="44" name="Группа 43">
            <a:extLst>
              <a:ext uri="{FF2B5EF4-FFF2-40B4-BE49-F238E27FC236}">
                <a16:creationId xmlns="" xmlns:a16="http://schemas.microsoft.com/office/drawing/2014/main" id="{CE34405E-8AE1-4C2A-832B-DBF2E7971053}"/>
              </a:ext>
            </a:extLst>
          </p:cNvPr>
          <p:cNvGrpSpPr/>
          <p:nvPr/>
        </p:nvGrpSpPr>
        <p:grpSpPr>
          <a:xfrm>
            <a:off x="4509449" y="5102424"/>
            <a:ext cx="3173102" cy="1696172"/>
            <a:chOff x="4452960" y="386407"/>
            <a:chExt cx="3173102" cy="1903861"/>
          </a:xfrm>
          <a:scene3d>
            <a:camera prst="orthographicFront"/>
            <a:lightRig rig="flat" dir="t"/>
          </a:scene3d>
        </p:grpSpPr>
        <p:sp>
          <p:nvSpPr>
            <p:cNvPr id="45" name="Прямоугольник: скругленные углы 44">
              <a:extLst>
                <a:ext uri="{FF2B5EF4-FFF2-40B4-BE49-F238E27FC236}">
                  <a16:creationId xmlns="" xmlns:a16="http://schemas.microsoft.com/office/drawing/2014/main" id="{F2DD95D6-267E-4F85-B938-A51CD54C457E}"/>
                </a:ext>
              </a:extLst>
            </p:cNvPr>
            <p:cNvSpPr/>
            <p:nvPr/>
          </p:nvSpPr>
          <p:spPr>
            <a:xfrm>
              <a:off x="4452960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6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4BB9627-302E-4362-A373-ED40059BF592}"/>
                </a:ext>
              </a:extLst>
            </p:cNvPr>
            <p:cNvSpPr txBox="1"/>
            <p:nvPr/>
          </p:nvSpPr>
          <p:spPr>
            <a:xfrm>
              <a:off x="4564484" y="462201"/>
              <a:ext cx="3061578" cy="179233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Усилить контроль за  </a:t>
              </a:r>
              <a:r>
                <a:rPr lang="ru-RU" sz="12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выполнением комплекса</a:t>
              </a:r>
              <a:r>
                <a:rPr lang="ru-RU" sz="1200" b="1" baseline="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мероприятий по обеспечению качественной подготовки обучающихся к </a:t>
              </a:r>
              <a:r>
                <a:rPr lang="ru-RU" sz="1200" b="1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ОГЭ</a:t>
              </a:r>
              <a:endParaRPr lang="ru-RU" sz="12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7" name="Группа 46">
            <a:extLst>
              <a:ext uri="{FF2B5EF4-FFF2-40B4-BE49-F238E27FC236}">
                <a16:creationId xmlns="" xmlns:a16="http://schemas.microsoft.com/office/drawing/2014/main" id="{6276C412-CF98-4CFB-91C4-4CA89AD8E05E}"/>
              </a:ext>
            </a:extLst>
          </p:cNvPr>
          <p:cNvGrpSpPr/>
          <p:nvPr/>
        </p:nvGrpSpPr>
        <p:grpSpPr>
          <a:xfrm>
            <a:off x="8957767" y="5112781"/>
            <a:ext cx="3173102" cy="1715897"/>
            <a:chOff x="8895304" y="386407"/>
            <a:chExt cx="3173102" cy="1909140"/>
          </a:xfrm>
          <a:scene3d>
            <a:camera prst="orthographicFront"/>
            <a:lightRig rig="flat" dir="t"/>
          </a:scene3d>
        </p:grpSpPr>
        <p:sp>
          <p:nvSpPr>
            <p:cNvPr id="48" name="Прямоугольник: скругленные углы 47">
              <a:extLst>
                <a:ext uri="{FF2B5EF4-FFF2-40B4-BE49-F238E27FC236}">
                  <a16:creationId xmlns="" xmlns:a16="http://schemas.microsoft.com/office/drawing/2014/main" id="{6F570BA1-B3AA-42E9-B7F1-913AC6DC7B43}"/>
                </a:ext>
              </a:extLst>
            </p:cNvPr>
            <p:cNvSpPr/>
            <p:nvPr/>
          </p:nvSpPr>
          <p:spPr>
            <a:xfrm>
              <a:off x="8895304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9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438285E2-40CC-40EE-969F-0FCDA2D738D2}"/>
                </a:ext>
              </a:extLst>
            </p:cNvPr>
            <p:cNvSpPr txBox="1"/>
            <p:nvPr/>
          </p:nvSpPr>
          <p:spPr>
            <a:xfrm>
              <a:off x="8951066" y="502102"/>
              <a:ext cx="3061578" cy="17934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i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Результаты:</a:t>
              </a:r>
            </a:p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уменьшение количества выпускников, </a:t>
              </a:r>
              <a:r>
                <a:rPr lang="ru-RU" sz="1300" b="1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набравших минимальное количество баллов по  обязательным учебным предметам</a:t>
              </a:r>
              <a:endParaRPr lang="ru-RU" sz="1300" b="1" i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0" name="Группа 49">
            <a:extLst>
              <a:ext uri="{FF2B5EF4-FFF2-40B4-BE49-F238E27FC236}">
                <a16:creationId xmlns="" xmlns:a16="http://schemas.microsoft.com/office/drawing/2014/main" id="{8A70EBA6-24F0-40FF-8BB8-A2EB41186871}"/>
              </a:ext>
            </a:extLst>
          </p:cNvPr>
          <p:cNvGrpSpPr/>
          <p:nvPr/>
        </p:nvGrpSpPr>
        <p:grpSpPr>
          <a:xfrm>
            <a:off x="8061180" y="5419880"/>
            <a:ext cx="678324" cy="786929"/>
            <a:chOff x="7946027" y="703815"/>
            <a:chExt cx="678324" cy="786929"/>
          </a:xfrm>
        </p:grpSpPr>
        <p:sp>
          <p:nvSpPr>
            <p:cNvPr id="51" name="Стрелка: вправо 50">
              <a:extLst>
                <a:ext uri="{FF2B5EF4-FFF2-40B4-BE49-F238E27FC236}">
                  <a16:creationId xmlns="" xmlns:a16="http://schemas.microsoft.com/office/drawing/2014/main" id="{58B978CB-AF8B-45FD-86B0-79A2D59DE0AE}"/>
                </a:ext>
              </a:extLst>
            </p:cNvPr>
            <p:cNvSpPr/>
            <p:nvPr/>
          </p:nvSpPr>
          <p:spPr>
            <a:xfrm>
              <a:off x="7946027" y="703815"/>
              <a:ext cx="678324" cy="78692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2" name="Стрелка: вправо 4">
              <a:extLst>
                <a:ext uri="{FF2B5EF4-FFF2-40B4-BE49-F238E27FC236}">
                  <a16:creationId xmlns="" xmlns:a16="http://schemas.microsoft.com/office/drawing/2014/main" id="{7BF569FA-7956-4C3B-A4BE-8793BA5EBC23}"/>
                </a:ext>
              </a:extLst>
            </p:cNvPr>
            <p:cNvSpPr txBox="1"/>
            <p:nvPr/>
          </p:nvSpPr>
          <p:spPr>
            <a:xfrm>
              <a:off x="7946027" y="861201"/>
              <a:ext cx="474827" cy="4721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kern="1200"/>
            </a:p>
          </p:txBody>
        </p:sp>
      </p:grpSp>
    </p:spTree>
    <p:extLst>
      <p:ext uri="{BB962C8B-B14F-4D97-AF65-F5344CB8AC3E}">
        <p14:creationId xmlns="" xmlns:p14="http://schemas.microsoft.com/office/powerpoint/2010/main" val="1535397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https://dynamicpickaxe.com/images/little-arrow-down-clipart-1.png"/>
          <p:cNvSpPr>
            <a:spLocks noChangeAspect="1" noChangeArrowheads="1"/>
          </p:cNvSpPr>
          <p:nvPr/>
        </p:nvSpPr>
        <p:spPr bwMode="auto">
          <a:xfrm>
            <a:off x="207433" y="-14445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14" tIns="60957" rIns="121914" bIns="60957" numCol="1" anchor="t" anchorCtr="0" compatLnSpc="1">
            <a:prstTxWarp prst="textNoShape">
              <a:avLst/>
            </a:prstTxWarp>
          </a:bodyPr>
          <a:lstStyle/>
          <a:p>
            <a:pPr defTabSz="59898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300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30" name="Text Box 1"/>
          <p:cNvSpPr txBox="1">
            <a:spLocks noChangeArrowheads="1"/>
          </p:cNvSpPr>
          <p:nvPr/>
        </p:nvSpPr>
        <p:spPr bwMode="auto">
          <a:xfrm>
            <a:off x="1115329" y="-27384"/>
            <a:ext cx="9704576" cy="103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4" tIns="62397" rIns="119994" bIns="6239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Результаты аккредитационного мониторинга </a:t>
            </a:r>
          </a:p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по основным общеобразовательным программам среднего общего образования </a:t>
            </a:r>
            <a:endParaRPr lang="ru-RU" alt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7391159" y="1369369"/>
          <a:ext cx="4682308" cy="111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3133" y="1269273"/>
          <a:ext cx="7542034" cy="550599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7042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33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72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572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6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показателя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баллов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ОО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307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1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электронной информационно- образовательной среды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Имеется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(100%)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6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имеется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61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2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обучающихся в оценочных мероприятиях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Принимали участие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(70,6%)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6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принимали участие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(29,3%)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307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3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педагогических работников, имеющих первую или высшую квалификационные категории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 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более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(73,9%)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3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20-49%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(18,3%)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05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20%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(0,8%)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307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4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педагогических работников, прошедших повышение квалификации за последние 3 года 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 и более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(82,3%)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3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70-89%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(7,6%)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6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70%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(1,7%)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307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5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выпускников, не набравших минимальное количество баллов по  обязательным учебным предметам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5%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(88%)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3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5%-9%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(7,3%)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6392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 и более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(4,7%)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307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 6 </a:t>
                      </a: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выпускников, получивших допуск к ГИА по ООП ООО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 и более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(100%)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3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- 89%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13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80%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848599" y="2565400"/>
            <a:ext cx="4169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общеобразовательных организаций, набравших максимальное и минимальное количество баллов 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91980" y="5226580"/>
            <a:ext cx="21621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882467" y="2988733"/>
            <a:ext cx="3894667" cy="225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1213918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https://dynamicpickaxe.com/images/little-arrow-down-clipart-1.png"/>
          <p:cNvSpPr>
            <a:spLocks noChangeAspect="1" noChangeArrowheads="1"/>
          </p:cNvSpPr>
          <p:nvPr/>
        </p:nvSpPr>
        <p:spPr bwMode="auto">
          <a:xfrm>
            <a:off x="207433" y="-14445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14" tIns="60957" rIns="121914" bIns="60957" numCol="1" anchor="t" anchorCtr="0" compatLnSpc="1">
            <a:prstTxWarp prst="textNoShape">
              <a:avLst/>
            </a:prstTxWarp>
          </a:bodyPr>
          <a:lstStyle/>
          <a:p>
            <a:pPr defTabSz="59898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300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30" name="Text Box 1"/>
          <p:cNvSpPr txBox="1">
            <a:spLocks noChangeArrowheads="1"/>
          </p:cNvSpPr>
          <p:nvPr/>
        </p:nvSpPr>
        <p:spPr bwMode="auto">
          <a:xfrm>
            <a:off x="1243712" y="26444"/>
            <a:ext cx="9704576" cy="103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4" tIns="62397" rIns="119994" bIns="6239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Управленческие решения для образовательных организаций, реализующих</a:t>
            </a:r>
          </a:p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основные общеобразовательные программы основного общего образования </a:t>
            </a:r>
            <a:endParaRPr lang="ru-RU" alt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07977" y="30654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="" xmlns:a16="http://schemas.microsoft.com/office/drawing/2014/main" id="{84F6ACC0-D9E0-43C6-B449-7B29360F28D7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753173135"/>
              </p:ext>
            </p:extLst>
          </p:nvPr>
        </p:nvGraphicFramePr>
        <p:xfrm>
          <a:off x="56488" y="2382530"/>
          <a:ext cx="12079024" cy="2049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6" name="Группа 15">
            <a:extLst>
              <a:ext uri="{FF2B5EF4-FFF2-40B4-BE49-F238E27FC236}">
                <a16:creationId xmlns="" xmlns:a16="http://schemas.microsoft.com/office/drawing/2014/main" id="{83FD4A82-181A-40D6-94A4-9397247A3DB4}"/>
              </a:ext>
            </a:extLst>
          </p:cNvPr>
          <p:cNvGrpSpPr/>
          <p:nvPr/>
        </p:nvGrpSpPr>
        <p:grpSpPr>
          <a:xfrm>
            <a:off x="70260" y="4539376"/>
            <a:ext cx="3218773" cy="1225222"/>
            <a:chOff x="10616" y="386407"/>
            <a:chExt cx="3173102" cy="1903861"/>
          </a:xfrm>
          <a:scene3d>
            <a:camera prst="orthographicFront"/>
            <a:lightRig rig="flat" dir="t"/>
          </a:scene3d>
        </p:grpSpPr>
        <p:sp>
          <p:nvSpPr>
            <p:cNvPr id="17" name="Прямоугольник: скругленные углы 16">
              <a:extLst>
                <a:ext uri="{FF2B5EF4-FFF2-40B4-BE49-F238E27FC236}">
                  <a16:creationId xmlns="" xmlns:a16="http://schemas.microsoft.com/office/drawing/2014/main" id="{0810A9E1-CC44-4E3F-9A9F-E601C45D4C37}"/>
                </a:ext>
              </a:extLst>
            </p:cNvPr>
            <p:cNvSpPr/>
            <p:nvPr/>
          </p:nvSpPr>
          <p:spPr>
            <a:xfrm>
              <a:off x="10616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1F7B0E4-8455-4A3B-B4DF-01364F71AF30}"/>
                </a:ext>
              </a:extLst>
            </p:cNvPr>
            <p:cNvSpPr txBox="1"/>
            <p:nvPr/>
          </p:nvSpPr>
          <p:spPr>
            <a:xfrm>
              <a:off x="86647" y="472573"/>
              <a:ext cx="3008376" cy="170616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i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Образовательные организации, в которых показатель АП 4 имеет значение менее 70%</a:t>
              </a:r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="" xmlns:a16="http://schemas.microsoft.com/office/drawing/2014/main" id="{649AB207-40B0-4783-B306-F29241C8D3F5}"/>
              </a:ext>
            </a:extLst>
          </p:cNvPr>
          <p:cNvGrpSpPr/>
          <p:nvPr/>
        </p:nvGrpSpPr>
        <p:grpSpPr>
          <a:xfrm>
            <a:off x="3584612" y="4777736"/>
            <a:ext cx="672697" cy="786929"/>
            <a:chOff x="3501029" y="703815"/>
            <a:chExt cx="672697" cy="786929"/>
          </a:xfrm>
        </p:grpSpPr>
        <p:sp>
          <p:nvSpPr>
            <p:cNvPr id="21" name="Стрелка: вправо 20">
              <a:extLst>
                <a:ext uri="{FF2B5EF4-FFF2-40B4-BE49-F238E27FC236}">
                  <a16:creationId xmlns="" xmlns:a16="http://schemas.microsoft.com/office/drawing/2014/main" id="{5BF3A710-87DD-4D7B-9C37-704083277CF0}"/>
                </a:ext>
              </a:extLst>
            </p:cNvPr>
            <p:cNvSpPr/>
            <p:nvPr/>
          </p:nvSpPr>
          <p:spPr>
            <a:xfrm>
              <a:off x="3501029" y="703815"/>
              <a:ext cx="672697" cy="78692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2" name="Стрелка: вправо 4">
              <a:extLst>
                <a:ext uri="{FF2B5EF4-FFF2-40B4-BE49-F238E27FC236}">
                  <a16:creationId xmlns="" xmlns:a16="http://schemas.microsoft.com/office/drawing/2014/main" id="{B9077B6F-4706-489F-8744-683E283869E8}"/>
                </a:ext>
              </a:extLst>
            </p:cNvPr>
            <p:cNvSpPr txBox="1"/>
            <p:nvPr/>
          </p:nvSpPr>
          <p:spPr>
            <a:xfrm>
              <a:off x="3501029" y="861201"/>
              <a:ext cx="470888" cy="4721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kern="1200"/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="" xmlns:a16="http://schemas.microsoft.com/office/drawing/2014/main" id="{212C579A-3A14-4677-AEB8-D5D8496BCF27}"/>
              </a:ext>
            </a:extLst>
          </p:cNvPr>
          <p:cNvGrpSpPr/>
          <p:nvPr/>
        </p:nvGrpSpPr>
        <p:grpSpPr>
          <a:xfrm>
            <a:off x="4552889" y="4525880"/>
            <a:ext cx="3140104" cy="1166946"/>
            <a:chOff x="4452960" y="386407"/>
            <a:chExt cx="3173102" cy="1903861"/>
          </a:xfrm>
          <a:scene3d>
            <a:camera prst="orthographicFront"/>
            <a:lightRig rig="flat" dir="t"/>
          </a:scene3d>
        </p:grpSpPr>
        <p:sp>
          <p:nvSpPr>
            <p:cNvPr id="29" name="Прямоугольник: скругленные углы 28">
              <a:extLst>
                <a:ext uri="{FF2B5EF4-FFF2-40B4-BE49-F238E27FC236}">
                  <a16:creationId xmlns="" xmlns:a16="http://schemas.microsoft.com/office/drawing/2014/main" id="{90AFD5B7-E4DD-4146-BB1C-E523D257186C}"/>
                </a:ext>
              </a:extLst>
            </p:cNvPr>
            <p:cNvSpPr/>
            <p:nvPr/>
          </p:nvSpPr>
          <p:spPr>
            <a:xfrm>
              <a:off x="4452960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1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CA28E15D-A0F5-4CFB-BD11-DFA051BC233B}"/>
                </a:ext>
              </a:extLst>
            </p:cNvPr>
            <p:cNvSpPr txBox="1"/>
            <p:nvPr/>
          </p:nvSpPr>
          <p:spPr>
            <a:xfrm>
              <a:off x="4508722" y="442169"/>
              <a:ext cx="3061578" cy="179233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Усилить контроль за  своевременным  выполнением сроков повышения квалификации педагогических работников с учётом потребностей и выявленных профессиональных дефицитов</a:t>
              </a:r>
            </a:p>
          </p:txBody>
        </p:sp>
      </p:grpSp>
      <p:grpSp>
        <p:nvGrpSpPr>
          <p:cNvPr id="32" name="Группа 31">
            <a:extLst>
              <a:ext uri="{FF2B5EF4-FFF2-40B4-BE49-F238E27FC236}">
                <a16:creationId xmlns="" xmlns:a16="http://schemas.microsoft.com/office/drawing/2014/main" id="{78E52D7E-BAFC-4C50-895F-9A3779C442C0}"/>
              </a:ext>
            </a:extLst>
          </p:cNvPr>
          <p:cNvGrpSpPr/>
          <p:nvPr/>
        </p:nvGrpSpPr>
        <p:grpSpPr>
          <a:xfrm>
            <a:off x="8140483" y="4708561"/>
            <a:ext cx="678324" cy="786929"/>
            <a:chOff x="7946027" y="703815"/>
            <a:chExt cx="678324" cy="786929"/>
          </a:xfrm>
        </p:grpSpPr>
        <p:sp>
          <p:nvSpPr>
            <p:cNvPr id="33" name="Стрелка: вправо 32">
              <a:extLst>
                <a:ext uri="{FF2B5EF4-FFF2-40B4-BE49-F238E27FC236}">
                  <a16:creationId xmlns="" xmlns:a16="http://schemas.microsoft.com/office/drawing/2014/main" id="{F6D35567-DFAA-4E17-93D6-E9566442C083}"/>
                </a:ext>
              </a:extLst>
            </p:cNvPr>
            <p:cNvSpPr/>
            <p:nvPr/>
          </p:nvSpPr>
          <p:spPr>
            <a:xfrm>
              <a:off x="7946027" y="703815"/>
              <a:ext cx="678324" cy="78692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4" name="Стрелка: вправо 4">
              <a:extLst>
                <a:ext uri="{FF2B5EF4-FFF2-40B4-BE49-F238E27FC236}">
                  <a16:creationId xmlns="" xmlns:a16="http://schemas.microsoft.com/office/drawing/2014/main" id="{786C0D5F-CE5B-47C5-BBC8-96EABFDD863C}"/>
                </a:ext>
              </a:extLst>
            </p:cNvPr>
            <p:cNvSpPr txBox="1"/>
            <p:nvPr/>
          </p:nvSpPr>
          <p:spPr>
            <a:xfrm>
              <a:off x="7946027" y="861201"/>
              <a:ext cx="474827" cy="4721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kern="1200"/>
            </a:p>
          </p:txBody>
        </p:sp>
      </p:grpSp>
      <p:grpSp>
        <p:nvGrpSpPr>
          <p:cNvPr id="35" name="Группа 34">
            <a:extLst>
              <a:ext uri="{FF2B5EF4-FFF2-40B4-BE49-F238E27FC236}">
                <a16:creationId xmlns="" xmlns:a16="http://schemas.microsoft.com/office/drawing/2014/main" id="{87297FCB-C525-4FF4-8831-791A242F9ACD}"/>
              </a:ext>
            </a:extLst>
          </p:cNvPr>
          <p:cNvGrpSpPr/>
          <p:nvPr/>
        </p:nvGrpSpPr>
        <p:grpSpPr>
          <a:xfrm>
            <a:off x="8995408" y="4539376"/>
            <a:ext cx="3140104" cy="1153450"/>
            <a:chOff x="8895304" y="386407"/>
            <a:chExt cx="3173102" cy="1909140"/>
          </a:xfrm>
          <a:scene3d>
            <a:camera prst="orthographicFront"/>
            <a:lightRig rig="flat" dir="t"/>
          </a:scene3d>
        </p:grpSpPr>
        <p:sp>
          <p:nvSpPr>
            <p:cNvPr id="36" name="Прямоугольник: скругленные углы 35">
              <a:extLst>
                <a:ext uri="{FF2B5EF4-FFF2-40B4-BE49-F238E27FC236}">
                  <a16:creationId xmlns="" xmlns:a16="http://schemas.microsoft.com/office/drawing/2014/main" id="{2560876B-9CF5-4942-AD31-B7FDA4C27E6D}"/>
                </a:ext>
              </a:extLst>
            </p:cNvPr>
            <p:cNvSpPr/>
            <p:nvPr/>
          </p:nvSpPr>
          <p:spPr>
            <a:xfrm>
              <a:off x="8895304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7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5467D3E-58D7-4AEE-9F06-26DC815AC036}"/>
                </a:ext>
              </a:extLst>
            </p:cNvPr>
            <p:cNvSpPr txBox="1"/>
            <p:nvPr/>
          </p:nvSpPr>
          <p:spPr>
            <a:xfrm>
              <a:off x="8951066" y="502102"/>
              <a:ext cx="3061578" cy="17934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i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Результаты:</a:t>
              </a:r>
            </a:p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образовательные организации  подали заявку на прохождение педагогическими работниками КПК</a:t>
              </a:r>
              <a:endParaRPr lang="ru-RU" sz="1300" b="1" i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Группа 37">
            <a:extLst>
              <a:ext uri="{FF2B5EF4-FFF2-40B4-BE49-F238E27FC236}">
                <a16:creationId xmlns="" xmlns:a16="http://schemas.microsoft.com/office/drawing/2014/main" id="{E89F2114-153C-4F1B-8219-2167DC0947B0}"/>
              </a:ext>
            </a:extLst>
          </p:cNvPr>
          <p:cNvGrpSpPr/>
          <p:nvPr/>
        </p:nvGrpSpPr>
        <p:grpSpPr>
          <a:xfrm>
            <a:off x="56488" y="5910535"/>
            <a:ext cx="3199936" cy="907320"/>
            <a:chOff x="10616" y="386407"/>
            <a:chExt cx="3173102" cy="1903861"/>
          </a:xfrm>
          <a:scene3d>
            <a:camera prst="orthographicFront"/>
            <a:lightRig rig="flat" dir="t"/>
          </a:scene3d>
        </p:grpSpPr>
        <p:sp>
          <p:nvSpPr>
            <p:cNvPr id="39" name="Прямоугольник: скругленные углы 38">
              <a:extLst>
                <a:ext uri="{FF2B5EF4-FFF2-40B4-BE49-F238E27FC236}">
                  <a16:creationId xmlns="" xmlns:a16="http://schemas.microsoft.com/office/drawing/2014/main" id="{F36BB3FE-6BA1-48F5-A26E-3A1F0F329562}"/>
                </a:ext>
              </a:extLst>
            </p:cNvPr>
            <p:cNvSpPr/>
            <p:nvPr/>
          </p:nvSpPr>
          <p:spPr>
            <a:xfrm>
              <a:off x="10616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0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6BB4EBDB-E9A9-4420-A31D-CB747AACD082}"/>
                </a:ext>
              </a:extLst>
            </p:cNvPr>
            <p:cNvSpPr txBox="1"/>
            <p:nvPr/>
          </p:nvSpPr>
          <p:spPr>
            <a:xfrm>
              <a:off x="86647" y="472573"/>
              <a:ext cx="3008376" cy="170616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i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Образовательные организации, в которых показатель АП 5 имеет значение более 10%</a:t>
              </a:r>
            </a:p>
          </p:txBody>
        </p:sp>
      </p:grpSp>
      <p:grpSp>
        <p:nvGrpSpPr>
          <p:cNvPr id="41" name="Группа 40">
            <a:extLst>
              <a:ext uri="{FF2B5EF4-FFF2-40B4-BE49-F238E27FC236}">
                <a16:creationId xmlns="" xmlns:a16="http://schemas.microsoft.com/office/drawing/2014/main" id="{5ECCBEE5-5856-4526-9E9C-D4E22DA779C4}"/>
              </a:ext>
            </a:extLst>
          </p:cNvPr>
          <p:cNvGrpSpPr/>
          <p:nvPr/>
        </p:nvGrpSpPr>
        <p:grpSpPr>
          <a:xfrm>
            <a:off x="3576114" y="5964687"/>
            <a:ext cx="672697" cy="786929"/>
            <a:chOff x="3501029" y="703815"/>
            <a:chExt cx="672697" cy="786929"/>
          </a:xfrm>
        </p:grpSpPr>
        <p:sp>
          <p:nvSpPr>
            <p:cNvPr id="42" name="Стрелка: вправо 41">
              <a:extLst>
                <a:ext uri="{FF2B5EF4-FFF2-40B4-BE49-F238E27FC236}">
                  <a16:creationId xmlns="" xmlns:a16="http://schemas.microsoft.com/office/drawing/2014/main" id="{3C7D4FC4-9289-4AB3-9F77-3656797DF074}"/>
                </a:ext>
              </a:extLst>
            </p:cNvPr>
            <p:cNvSpPr/>
            <p:nvPr/>
          </p:nvSpPr>
          <p:spPr>
            <a:xfrm>
              <a:off x="3501029" y="703815"/>
              <a:ext cx="672697" cy="78692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3" name="Стрелка: вправо 4">
              <a:extLst>
                <a:ext uri="{FF2B5EF4-FFF2-40B4-BE49-F238E27FC236}">
                  <a16:creationId xmlns="" xmlns:a16="http://schemas.microsoft.com/office/drawing/2014/main" id="{AEA4011D-0298-4F4E-991A-49294004DC24}"/>
                </a:ext>
              </a:extLst>
            </p:cNvPr>
            <p:cNvSpPr txBox="1"/>
            <p:nvPr/>
          </p:nvSpPr>
          <p:spPr>
            <a:xfrm>
              <a:off x="3501029" y="861201"/>
              <a:ext cx="470888" cy="4721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kern="1200"/>
            </a:p>
          </p:txBody>
        </p:sp>
      </p:grpSp>
      <p:grpSp>
        <p:nvGrpSpPr>
          <p:cNvPr id="44" name="Группа 43">
            <a:extLst>
              <a:ext uri="{FF2B5EF4-FFF2-40B4-BE49-F238E27FC236}">
                <a16:creationId xmlns="" xmlns:a16="http://schemas.microsoft.com/office/drawing/2014/main" id="{CE34405E-8AE1-4C2A-832B-DBF2E7971053}"/>
              </a:ext>
            </a:extLst>
          </p:cNvPr>
          <p:cNvGrpSpPr/>
          <p:nvPr/>
        </p:nvGrpSpPr>
        <p:grpSpPr>
          <a:xfrm>
            <a:off x="4532213" y="5861410"/>
            <a:ext cx="3140104" cy="946999"/>
            <a:chOff x="4452960" y="386407"/>
            <a:chExt cx="3173102" cy="1903861"/>
          </a:xfrm>
          <a:scene3d>
            <a:camera prst="orthographicFront"/>
            <a:lightRig rig="flat" dir="t"/>
          </a:scene3d>
        </p:grpSpPr>
        <p:sp>
          <p:nvSpPr>
            <p:cNvPr id="45" name="Прямоугольник: скругленные углы 44">
              <a:extLst>
                <a:ext uri="{FF2B5EF4-FFF2-40B4-BE49-F238E27FC236}">
                  <a16:creationId xmlns="" xmlns:a16="http://schemas.microsoft.com/office/drawing/2014/main" id="{F2DD95D6-267E-4F85-B938-A51CD54C457E}"/>
                </a:ext>
              </a:extLst>
            </p:cNvPr>
            <p:cNvSpPr/>
            <p:nvPr/>
          </p:nvSpPr>
          <p:spPr>
            <a:xfrm>
              <a:off x="4452960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6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4BB9627-302E-4362-A373-ED40059BF592}"/>
                </a:ext>
              </a:extLst>
            </p:cNvPr>
            <p:cNvSpPr txBox="1"/>
            <p:nvPr/>
          </p:nvSpPr>
          <p:spPr>
            <a:xfrm>
              <a:off x="4564484" y="462201"/>
              <a:ext cx="3061578" cy="179233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Усилить контроль за  </a:t>
              </a:r>
              <a:r>
                <a:rPr lang="ru-RU" sz="13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выполнением комплекса</a:t>
              </a:r>
              <a:r>
                <a:rPr lang="ru-RU" sz="1300" b="1" baseline="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3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мероприятий по обеспечению качественной подготовки обучающихся к </a:t>
              </a:r>
              <a:r>
                <a:rPr lang="ru-RU" sz="1300" b="1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ЕГЭ</a:t>
              </a:r>
              <a:endParaRPr lang="ru-RU" sz="13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7" name="Группа 46">
            <a:extLst>
              <a:ext uri="{FF2B5EF4-FFF2-40B4-BE49-F238E27FC236}">
                <a16:creationId xmlns="" xmlns:a16="http://schemas.microsoft.com/office/drawing/2014/main" id="{6276C412-CF98-4CFB-91C4-4CA89AD8E05E}"/>
              </a:ext>
            </a:extLst>
          </p:cNvPr>
          <p:cNvGrpSpPr/>
          <p:nvPr/>
        </p:nvGrpSpPr>
        <p:grpSpPr>
          <a:xfrm>
            <a:off x="9066295" y="5776938"/>
            <a:ext cx="3100641" cy="1013699"/>
            <a:chOff x="8895304" y="386407"/>
            <a:chExt cx="3173102" cy="1909141"/>
          </a:xfrm>
          <a:scene3d>
            <a:camera prst="orthographicFront"/>
            <a:lightRig rig="flat" dir="t"/>
          </a:scene3d>
        </p:grpSpPr>
        <p:sp>
          <p:nvSpPr>
            <p:cNvPr id="48" name="Прямоугольник: скругленные углы 47">
              <a:extLst>
                <a:ext uri="{FF2B5EF4-FFF2-40B4-BE49-F238E27FC236}">
                  <a16:creationId xmlns="" xmlns:a16="http://schemas.microsoft.com/office/drawing/2014/main" id="{6F570BA1-B3AA-42E9-B7F1-913AC6DC7B43}"/>
                </a:ext>
              </a:extLst>
            </p:cNvPr>
            <p:cNvSpPr/>
            <p:nvPr/>
          </p:nvSpPr>
          <p:spPr>
            <a:xfrm>
              <a:off x="8895304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9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438285E2-40CC-40EE-969F-0FCDA2D738D2}"/>
                </a:ext>
              </a:extLst>
            </p:cNvPr>
            <p:cNvSpPr txBox="1"/>
            <p:nvPr/>
          </p:nvSpPr>
          <p:spPr>
            <a:xfrm>
              <a:off x="8951066" y="502102"/>
              <a:ext cx="3061578" cy="17934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i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Результаты:</a:t>
              </a:r>
            </a:p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уменьшение количества выпускников, </a:t>
              </a:r>
              <a:r>
                <a:rPr lang="ru-RU" sz="1300" b="1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набравших минимальное количество баллов по  обязательным учебным предметам</a:t>
              </a:r>
              <a:endParaRPr lang="ru-RU" sz="1300" b="1" i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0" name="Группа 49">
            <a:extLst>
              <a:ext uri="{FF2B5EF4-FFF2-40B4-BE49-F238E27FC236}">
                <a16:creationId xmlns="" xmlns:a16="http://schemas.microsoft.com/office/drawing/2014/main" id="{8A70EBA6-24F0-40FF-8BB8-A2EB41186871}"/>
              </a:ext>
            </a:extLst>
          </p:cNvPr>
          <p:cNvGrpSpPr/>
          <p:nvPr/>
        </p:nvGrpSpPr>
        <p:grpSpPr>
          <a:xfrm>
            <a:off x="8155736" y="5967647"/>
            <a:ext cx="678324" cy="786929"/>
            <a:chOff x="7946027" y="703815"/>
            <a:chExt cx="678324" cy="786929"/>
          </a:xfrm>
        </p:grpSpPr>
        <p:sp>
          <p:nvSpPr>
            <p:cNvPr id="51" name="Стрелка: вправо 50">
              <a:extLst>
                <a:ext uri="{FF2B5EF4-FFF2-40B4-BE49-F238E27FC236}">
                  <a16:creationId xmlns="" xmlns:a16="http://schemas.microsoft.com/office/drawing/2014/main" id="{58B978CB-AF8B-45FD-86B0-79A2D59DE0AE}"/>
                </a:ext>
              </a:extLst>
            </p:cNvPr>
            <p:cNvSpPr/>
            <p:nvPr/>
          </p:nvSpPr>
          <p:spPr>
            <a:xfrm>
              <a:off x="7946027" y="703815"/>
              <a:ext cx="678324" cy="78692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2" name="Стрелка: вправо 4">
              <a:extLst>
                <a:ext uri="{FF2B5EF4-FFF2-40B4-BE49-F238E27FC236}">
                  <a16:creationId xmlns="" xmlns:a16="http://schemas.microsoft.com/office/drawing/2014/main" id="{7BF569FA-7956-4C3B-A4BE-8793BA5EBC23}"/>
                </a:ext>
              </a:extLst>
            </p:cNvPr>
            <p:cNvSpPr txBox="1"/>
            <p:nvPr/>
          </p:nvSpPr>
          <p:spPr>
            <a:xfrm>
              <a:off x="7946027" y="861201"/>
              <a:ext cx="474827" cy="4721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kern="1200"/>
            </a:p>
          </p:txBody>
        </p:sp>
      </p:grpSp>
      <p:grpSp>
        <p:nvGrpSpPr>
          <p:cNvPr id="59" name="Группа 58">
            <a:extLst>
              <a:ext uri="{FF2B5EF4-FFF2-40B4-BE49-F238E27FC236}">
                <a16:creationId xmlns="" xmlns:a16="http://schemas.microsoft.com/office/drawing/2014/main" id="{0D72B973-F336-46EC-B2AA-E4173B2A5976}"/>
              </a:ext>
            </a:extLst>
          </p:cNvPr>
          <p:cNvGrpSpPr/>
          <p:nvPr/>
        </p:nvGrpSpPr>
        <p:grpSpPr>
          <a:xfrm>
            <a:off x="3515640" y="1385794"/>
            <a:ext cx="652558" cy="786161"/>
            <a:chOff x="3531078" y="672375"/>
            <a:chExt cx="652558" cy="786161"/>
          </a:xfrm>
        </p:grpSpPr>
        <p:sp>
          <p:nvSpPr>
            <p:cNvPr id="60" name="Стрелка: вправо 59">
              <a:extLst>
                <a:ext uri="{FF2B5EF4-FFF2-40B4-BE49-F238E27FC236}">
                  <a16:creationId xmlns="" xmlns:a16="http://schemas.microsoft.com/office/drawing/2014/main" id="{BD7555CF-038F-4FE6-BDCC-902575B25684}"/>
                </a:ext>
              </a:extLst>
            </p:cNvPr>
            <p:cNvSpPr/>
            <p:nvPr/>
          </p:nvSpPr>
          <p:spPr>
            <a:xfrm>
              <a:off x="3531078" y="672375"/>
              <a:ext cx="652558" cy="786161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1" name="Стрелка: вправо 4">
              <a:extLst>
                <a:ext uri="{FF2B5EF4-FFF2-40B4-BE49-F238E27FC236}">
                  <a16:creationId xmlns="" xmlns:a16="http://schemas.microsoft.com/office/drawing/2014/main" id="{00150195-1DAB-41DA-A53B-2931818AE050}"/>
                </a:ext>
              </a:extLst>
            </p:cNvPr>
            <p:cNvSpPr txBox="1"/>
            <p:nvPr/>
          </p:nvSpPr>
          <p:spPr>
            <a:xfrm>
              <a:off x="3531078" y="829607"/>
              <a:ext cx="456791" cy="4716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kern="1200"/>
            </a:p>
          </p:txBody>
        </p:sp>
      </p:grpSp>
      <p:grpSp>
        <p:nvGrpSpPr>
          <p:cNvPr id="62" name="Группа 61">
            <a:extLst>
              <a:ext uri="{FF2B5EF4-FFF2-40B4-BE49-F238E27FC236}">
                <a16:creationId xmlns="" xmlns:a16="http://schemas.microsoft.com/office/drawing/2014/main" id="{22807C4A-38BF-482E-A1E4-F376B8BF15C5}"/>
              </a:ext>
            </a:extLst>
          </p:cNvPr>
          <p:cNvGrpSpPr/>
          <p:nvPr/>
        </p:nvGrpSpPr>
        <p:grpSpPr>
          <a:xfrm>
            <a:off x="4532213" y="1278299"/>
            <a:ext cx="3140104" cy="946999"/>
            <a:chOff x="4452960" y="386407"/>
            <a:chExt cx="3173102" cy="1903861"/>
          </a:xfrm>
          <a:scene3d>
            <a:camera prst="orthographicFront"/>
            <a:lightRig rig="flat" dir="t"/>
          </a:scene3d>
        </p:grpSpPr>
        <p:sp>
          <p:nvSpPr>
            <p:cNvPr id="63" name="Прямоугольник: скругленные углы 62">
              <a:extLst>
                <a:ext uri="{FF2B5EF4-FFF2-40B4-BE49-F238E27FC236}">
                  <a16:creationId xmlns="" xmlns:a16="http://schemas.microsoft.com/office/drawing/2014/main" id="{2737276C-2C46-44C7-B118-1DF3CFD6A96B}"/>
                </a:ext>
              </a:extLst>
            </p:cNvPr>
            <p:cNvSpPr/>
            <p:nvPr/>
          </p:nvSpPr>
          <p:spPr>
            <a:xfrm>
              <a:off x="4452960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4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12A27C27-3EB2-4601-80F0-4C3621A28BE5}"/>
                </a:ext>
              </a:extLst>
            </p:cNvPr>
            <p:cNvSpPr txBox="1"/>
            <p:nvPr/>
          </p:nvSpPr>
          <p:spPr>
            <a:xfrm>
              <a:off x="4525255" y="442168"/>
              <a:ext cx="3061578" cy="179233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Разъяснительная работа о необходимости участия в ВПР</a:t>
              </a:r>
              <a:endParaRPr lang="ru-RU" sz="13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5" name="Группа 64">
            <a:extLst>
              <a:ext uri="{FF2B5EF4-FFF2-40B4-BE49-F238E27FC236}">
                <a16:creationId xmlns="" xmlns:a16="http://schemas.microsoft.com/office/drawing/2014/main" id="{05FF7875-A81F-4AAC-867C-790182FB07B5}"/>
              </a:ext>
            </a:extLst>
          </p:cNvPr>
          <p:cNvGrpSpPr/>
          <p:nvPr/>
        </p:nvGrpSpPr>
        <p:grpSpPr>
          <a:xfrm>
            <a:off x="79825" y="1317978"/>
            <a:ext cx="3199936" cy="907320"/>
            <a:chOff x="10616" y="386407"/>
            <a:chExt cx="3173102" cy="1903861"/>
          </a:xfrm>
          <a:scene3d>
            <a:camera prst="orthographicFront"/>
            <a:lightRig rig="flat" dir="t"/>
          </a:scene3d>
        </p:grpSpPr>
        <p:sp>
          <p:nvSpPr>
            <p:cNvPr id="66" name="Прямоугольник: скругленные углы 65">
              <a:extLst>
                <a:ext uri="{FF2B5EF4-FFF2-40B4-BE49-F238E27FC236}">
                  <a16:creationId xmlns="" xmlns:a16="http://schemas.microsoft.com/office/drawing/2014/main" id="{5927677A-961F-42AF-8D5C-BA8002AD6B73}"/>
                </a:ext>
              </a:extLst>
            </p:cNvPr>
            <p:cNvSpPr/>
            <p:nvPr/>
          </p:nvSpPr>
          <p:spPr>
            <a:xfrm>
              <a:off x="10616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7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BFC7E68C-E43B-4516-985F-38565758D2BF}"/>
                </a:ext>
              </a:extLst>
            </p:cNvPr>
            <p:cNvSpPr txBox="1"/>
            <p:nvPr/>
          </p:nvSpPr>
          <p:spPr>
            <a:xfrm>
              <a:off x="86647" y="472573"/>
              <a:ext cx="3008376" cy="170616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 2 - Образовательные </a:t>
              </a:r>
              <a:r>
                <a:rPr lang="ru-RU" sz="1300" b="1" i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организации не принимавшие участие в оценочных мероприятиях</a:t>
              </a:r>
            </a:p>
          </p:txBody>
        </p:sp>
      </p:grpSp>
      <p:grpSp>
        <p:nvGrpSpPr>
          <p:cNvPr id="68" name="Группа 67">
            <a:extLst>
              <a:ext uri="{FF2B5EF4-FFF2-40B4-BE49-F238E27FC236}">
                <a16:creationId xmlns="" xmlns:a16="http://schemas.microsoft.com/office/drawing/2014/main" id="{53962F04-5833-4594-9344-58A02FAABEF9}"/>
              </a:ext>
            </a:extLst>
          </p:cNvPr>
          <p:cNvGrpSpPr/>
          <p:nvPr/>
        </p:nvGrpSpPr>
        <p:grpSpPr>
          <a:xfrm>
            <a:off x="8153546" y="1428189"/>
            <a:ext cx="678324" cy="786929"/>
            <a:chOff x="7946027" y="703815"/>
            <a:chExt cx="678324" cy="786929"/>
          </a:xfrm>
        </p:grpSpPr>
        <p:sp>
          <p:nvSpPr>
            <p:cNvPr id="69" name="Стрелка: вправо 68">
              <a:extLst>
                <a:ext uri="{FF2B5EF4-FFF2-40B4-BE49-F238E27FC236}">
                  <a16:creationId xmlns="" xmlns:a16="http://schemas.microsoft.com/office/drawing/2014/main" id="{A80157D4-2D6C-443C-8756-BFE090CB779A}"/>
                </a:ext>
              </a:extLst>
            </p:cNvPr>
            <p:cNvSpPr/>
            <p:nvPr/>
          </p:nvSpPr>
          <p:spPr>
            <a:xfrm>
              <a:off x="7946027" y="703815"/>
              <a:ext cx="678324" cy="78692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0" name="Стрелка: вправо 4">
              <a:extLst>
                <a:ext uri="{FF2B5EF4-FFF2-40B4-BE49-F238E27FC236}">
                  <a16:creationId xmlns="" xmlns:a16="http://schemas.microsoft.com/office/drawing/2014/main" id="{2340AC6B-ECE4-4B6F-9BED-C13E202F7022}"/>
                </a:ext>
              </a:extLst>
            </p:cNvPr>
            <p:cNvSpPr txBox="1"/>
            <p:nvPr/>
          </p:nvSpPr>
          <p:spPr>
            <a:xfrm>
              <a:off x="7946027" y="861201"/>
              <a:ext cx="474827" cy="4721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1200" kern="1200"/>
            </a:p>
          </p:txBody>
        </p:sp>
      </p:grpSp>
      <p:grpSp>
        <p:nvGrpSpPr>
          <p:cNvPr id="71" name="Группа 70">
            <a:extLst>
              <a:ext uri="{FF2B5EF4-FFF2-40B4-BE49-F238E27FC236}">
                <a16:creationId xmlns="" xmlns:a16="http://schemas.microsoft.com/office/drawing/2014/main" id="{909E953B-9645-4130-9F35-A106986B99BA}"/>
              </a:ext>
            </a:extLst>
          </p:cNvPr>
          <p:cNvGrpSpPr/>
          <p:nvPr/>
        </p:nvGrpSpPr>
        <p:grpSpPr>
          <a:xfrm>
            <a:off x="8996312" y="1281329"/>
            <a:ext cx="3100641" cy="1013699"/>
            <a:chOff x="8895304" y="386407"/>
            <a:chExt cx="3173102" cy="1909141"/>
          </a:xfrm>
          <a:scene3d>
            <a:camera prst="orthographicFront"/>
            <a:lightRig rig="flat" dir="t"/>
          </a:scene3d>
        </p:grpSpPr>
        <p:sp>
          <p:nvSpPr>
            <p:cNvPr id="72" name="Прямоугольник: скругленные углы 71">
              <a:extLst>
                <a:ext uri="{FF2B5EF4-FFF2-40B4-BE49-F238E27FC236}">
                  <a16:creationId xmlns="" xmlns:a16="http://schemas.microsoft.com/office/drawing/2014/main" id="{FD6A69CD-8146-4ED4-B573-5540D985DCC8}"/>
                </a:ext>
              </a:extLst>
            </p:cNvPr>
            <p:cNvSpPr/>
            <p:nvPr/>
          </p:nvSpPr>
          <p:spPr>
            <a:xfrm>
              <a:off x="8895304" y="386407"/>
              <a:ext cx="3173102" cy="190386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1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3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9EE5D266-315F-4FC8-A65E-786B510F167D}"/>
                </a:ext>
              </a:extLst>
            </p:cNvPr>
            <p:cNvSpPr txBox="1"/>
            <p:nvPr/>
          </p:nvSpPr>
          <p:spPr>
            <a:xfrm>
              <a:off x="8951066" y="502102"/>
              <a:ext cx="3061578" cy="17934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i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Результаты:</a:t>
              </a:r>
            </a:p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участие обучающихся в оценочных мероприятиях</a:t>
              </a:r>
              <a:endParaRPr lang="ru-RU" sz="1300" b="1" i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326220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https://dynamicpickaxe.com/images/little-arrow-down-clipart-1.png"/>
          <p:cNvSpPr>
            <a:spLocks noChangeAspect="1" noChangeArrowheads="1"/>
          </p:cNvSpPr>
          <p:nvPr/>
        </p:nvSpPr>
        <p:spPr bwMode="auto">
          <a:xfrm>
            <a:off x="207433" y="-14445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14" tIns="60957" rIns="121914" bIns="60957" numCol="1" anchor="t" anchorCtr="0" compatLnSpc="1">
            <a:prstTxWarp prst="textNoShape">
              <a:avLst/>
            </a:prstTxWarp>
          </a:bodyPr>
          <a:lstStyle/>
          <a:p>
            <a:pPr defTabSz="59898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300" b="1">
              <a:solidFill>
                <a:srgbClr val="0000FF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30" name="Text Box 1"/>
          <p:cNvSpPr txBox="1">
            <a:spLocks noChangeArrowheads="1"/>
          </p:cNvSpPr>
          <p:nvPr/>
        </p:nvSpPr>
        <p:spPr bwMode="auto">
          <a:xfrm>
            <a:off x="1115328" y="-27384"/>
            <a:ext cx="10246939" cy="103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4" tIns="62397" rIns="119994" bIns="6239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 b="1">
                <a:solidFill>
                  <a:schemeClr val="hlink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Дорожная карта (план мероприятий)  по достижению</a:t>
            </a:r>
          </a:p>
          <a:p>
            <a:pPr algn="ctr" defTabSz="5989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общеобразовательными организациями показателей </a:t>
            </a:r>
            <a:r>
              <a:rPr lang="ru-RU" sz="2000" dirty="0" err="1">
                <a:solidFill>
                  <a:prstClr val="black"/>
                </a:solidFill>
                <a:cs typeface="Times New Roman" pitchFamily="18" charset="0"/>
              </a:rPr>
              <a:t>аккредитационного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 мониторинга </a:t>
            </a:r>
            <a:endParaRPr lang="ru-RU" alt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8918916" y="1386302"/>
          <a:ext cx="2898615" cy="1592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15231887"/>
              </p:ext>
            </p:extLst>
          </p:nvPr>
        </p:nvGraphicFramePr>
        <p:xfrm>
          <a:off x="266700" y="1320802"/>
          <a:ext cx="11762415" cy="5464086"/>
        </p:xfrm>
        <a:graphic>
          <a:graphicData uri="http://schemas.openxmlformats.org/drawingml/2006/table">
            <a:tbl>
              <a:tblPr firstRow="1" firstCol="1" bandRow="1"/>
              <a:tblGrid>
                <a:gridCol w="537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195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318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740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79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выполнения 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02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Анализ полученных результатов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аккредитационного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мониторинга</a:t>
                      </a: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Июль-август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образованию</a:t>
                      </a: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40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постоянно-действующего совещания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руководителями ОО и начальниками отделов образования территориальных структурных подразделений администрации муниципального образования «Город Саратов»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теме «Анализ результатов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аккредитационного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мониторинга». 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образованию, отделы образований, образовательные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37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в ОО адресных рекомендаций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 достижению </a:t>
                      </a:r>
                      <a:r>
                        <a:rPr lang="ru-RU" sz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аккредитационных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показателей.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образованию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4467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собеседования с управленческими командами ОО по вопросам достижения показателей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аккредитационного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мониторинга.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отдельному графику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образованию, образовательные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2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Организация практического применения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аккредитационных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показателей: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2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 1 Наличие электронной информационно-образовательной среды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79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5.1.1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 документов (актов выполненных работ), подтверждающих наличие в ОО доступа к сети «Интернет»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01.09.2024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79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5.1.2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 Положения об электронной информационно – образовательной среде на официальном сайте ОО (при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необходимости)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01.09.2024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15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5.1.3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 доступа к цифровым электронным библиотекам и иным электронным образовательным ресурсам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01.09.2024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79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5.1.4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доступа к электронной системе учета обучающихся, учета и хранения их образовательных результатов (электронный журнал, электронный дневник), своевременное внесение данных в ГИС 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Дневник.ру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образованию, отделы образований, образовательные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937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5.1.5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 документов, подтверждающих достижения обучающихся в электронных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портфолио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ГИС 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Дневник.ру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(при наличии)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79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5.1.6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Активизация работы участников образовательного процесса во ФГИС «Моя школа»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образованию, отделы образований, образовательные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349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5.1.7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 на официальных сайтах ОО учебных планов, основных общеобразовательных программ НОО, ООО, СОО, рабочих программ учебных предметов, учебных курсов (в том числе внеурочной деятельности)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01.09.2024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1" marR="45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423169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4406</TotalTime>
  <Words>1898</Words>
  <Application>Microsoft Office PowerPoint</Application>
  <PresentationFormat>Произвольный</PresentationFormat>
  <Paragraphs>327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1_Тема Office</vt:lpstr>
      <vt:lpstr>Управленческие решения на муниципальном уровне и уровне образовательной организации, направленные на эффективное достижение аккредитационных показателей</vt:lpstr>
      <vt:lpstr> Участие и итоги аккредитационного мониторинга 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итогах ГИА-2015</dc:title>
  <dc:creator>Белашев</dc:creator>
  <cp:lastModifiedBy>Пользователь</cp:lastModifiedBy>
  <cp:revision>415</cp:revision>
  <cp:lastPrinted>2023-08-29T05:16:42Z</cp:lastPrinted>
  <dcterms:created xsi:type="dcterms:W3CDTF">2015-10-28T12:56:50Z</dcterms:created>
  <dcterms:modified xsi:type="dcterms:W3CDTF">2024-08-27T12:13:15Z</dcterms:modified>
</cp:coreProperties>
</file>